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9" r:id="rId7"/>
    <p:sldId id="264" r:id="rId8"/>
    <p:sldId id="258" r:id="rId9"/>
    <p:sldId id="265" r:id="rId10"/>
    <p:sldId id="260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Marie Martinez" initials="l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044" y="-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041374148734158"/>
          <c:y val="4.8948909409317606E-2"/>
          <c:w val="0.48538105164191475"/>
          <c:h val="0.615662331804322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Number of Employees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10 - Entry Level</c:v>
                </c:pt>
                <c:pt idx="1">
                  <c:v>20 - Mid Level</c:v>
                </c:pt>
                <c:pt idx="2">
                  <c:v>30 - Senior Specialized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Average Salary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10 - Entry Level</c:v>
                </c:pt>
                <c:pt idx="1">
                  <c:v>20 - Mid Level</c:v>
                </c:pt>
                <c:pt idx="2">
                  <c:v>30 - Senior Specialized</c:v>
                </c:pt>
              </c:strCache>
            </c:strRef>
          </c:cat>
          <c:val>
            <c:numRef>
              <c:f>Sheet1!$B$3:$D$3</c:f>
              <c:numCache>
                <c:formatCode>#,##0</c:formatCode>
                <c:ptCount val="3"/>
                <c:pt idx="0" formatCode="0">
                  <c:v>40000</c:v>
                </c:pt>
                <c:pt idx="1">
                  <c:v>80000</c:v>
                </c:pt>
                <c:pt idx="2">
                  <c:v>120000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Total Cost to Replace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10 - Entry Level</c:v>
                </c:pt>
                <c:pt idx="1">
                  <c:v>20 - Mid Level</c:v>
                </c:pt>
                <c:pt idx="2">
                  <c:v>30 - Senior Specialized</c:v>
                </c:pt>
              </c:strCache>
            </c:strRef>
          </c:cat>
          <c:val>
            <c:numRef>
              <c:f>Sheet1!$B$4:$D$4</c:f>
              <c:numCache>
                <c:formatCode>_(* #,##0.00_);_(* \(#,##0.00\);_(* "-"??_);_(@_)</c:formatCode>
                <c:ptCount val="3"/>
                <c:pt idx="0">
                  <c:v>1600</c:v>
                </c:pt>
                <c:pt idx="1">
                  <c:v>120000</c:v>
                </c:pt>
                <c:pt idx="2">
                  <c:v>960000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Percentage of Salary to Replace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10 - Entry Level</c:v>
                </c:pt>
                <c:pt idx="1">
                  <c:v>20 - Mid Level</c:v>
                </c:pt>
                <c:pt idx="2">
                  <c:v>30 - Senior Specialized</c:v>
                </c:pt>
              </c:strCache>
            </c:strRef>
          </c:cat>
          <c:val>
            <c:numRef>
              <c:f>Sheet1!$B$5:$D$5</c:f>
              <c:numCache>
                <c:formatCode>0%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334656"/>
        <c:axId val="103336192"/>
        <c:axId val="0"/>
      </c:bar3DChart>
      <c:catAx>
        <c:axId val="103334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en-US"/>
          </a:p>
        </c:txPr>
        <c:crossAx val="103336192"/>
        <c:crosses val="autoZero"/>
        <c:auto val="1"/>
        <c:lblAlgn val="ctr"/>
        <c:lblOffset val="100"/>
        <c:noMultiLvlLbl val="0"/>
      </c:catAx>
      <c:valAx>
        <c:axId val="10333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anose="020B0606020202030204" pitchFamily="34" charset="0"/>
              </a:defRPr>
            </a:pPr>
            <a:endParaRPr lang="en-US"/>
          </a:p>
        </c:txPr>
        <c:crossAx val="10333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652609311503"/>
          <c:y val="3.9858560750608341E-2"/>
          <c:w val="0.25163647159973035"/>
          <c:h val="0.92350453337757743"/>
        </c:manualLayout>
      </c:layout>
      <c:overlay val="0"/>
      <c:txPr>
        <a:bodyPr/>
        <a:lstStyle/>
        <a:p>
          <a:pPr>
            <a:defRPr sz="1200">
              <a:latin typeface="Arial Narrow" panose="020B0606020202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2-24T18:02:18.705" idx="1">
    <p:pos x="5139" y="1129"/>
    <p:text>Serious Illness Research, Reconstructive, Organ transplants and Transformation 
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1C8086-963B-4114-AAC0-1837243B12E9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B74511-73C2-4467-8797-00FA1B77E7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Performance Reviews or Worker Development Paths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dirty="0" smtClean="0">
                <a:latin typeface="Arial Narrow" panose="020B0606020202030204" pitchFamily="34" charset="0"/>
              </a:rPr>
              <a:t>using category theory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Lisa Martinez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Intellectual Capital – Generational Gap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Early Retirement – by force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Measure the Symptoms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The companies most vital resources are pushed out and undervalued while employed.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Younger workers exclude the people who boil an ocean instead the younger workers are unequipped to perform the roles they are chosen to fill as high performers.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The arguments are many in support of younger workforces.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My prescription is to balance the load better and pay the pensions.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How many more men are committing suicide for failure they are not causing?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How many women are homeless in the country?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How many mentally ill persons do we have now? 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1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Removing people from roles should be a discreet and very objective process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Saying “no when a top performer says I want more”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Holding the workers, suppliers and customers accountable for their development is an expectation management discussion when you use the three Tiers.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Using industry standards helps to overcome the hostage situation.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Objectivity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5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My first manager role was one that I acquired ahead of 4 men who knew the technical delivery.  I had no technical experience to offer the role.  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Each of these men were worthy candidates but hostile towards the other technical roles.  The men were at the end of the lifecycle in a highly innovative offer.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One major problem we had beyond the over budget and never on time problems.   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There was no consistency in the reward system.  </a:t>
            </a:r>
          </a:p>
          <a:p>
            <a:pPr lvl="3"/>
            <a:r>
              <a:rPr lang="en-US" dirty="0" smtClean="0">
                <a:latin typeface="Arial Narrow" panose="020B0606020202030204" pitchFamily="34" charset="0"/>
              </a:rPr>
              <a:t>If a top performer walked in and said I’m leaving because the competition offered me 5 dollars more an hour, I had no worthy response.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Managing People – A managers journey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Not earning the promotion was insult enough to the four men.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Losing to a woman without the technical knowledge was not making sense.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My sweet spot was the process and the barriers to getting equipment at the right time.  </a:t>
            </a:r>
          </a:p>
          <a:p>
            <a:pPr marL="630936" lvl="2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My challenge was understanding the differences between each person and their core strengths.  </a:t>
            </a:r>
          </a:p>
          <a:p>
            <a:pPr marL="630936" lvl="2" indent="0">
              <a:buNone/>
            </a:pPr>
            <a:r>
              <a:rPr lang="en-US" dirty="0">
                <a:latin typeface="Arial Narrow" panose="020B0606020202030204" pitchFamily="34" charset="0"/>
              </a:rPr>
              <a:t>	</a:t>
            </a:r>
            <a:r>
              <a:rPr lang="en-US" dirty="0" smtClean="0">
                <a:latin typeface="Arial Narrow" panose="020B0606020202030204" pitchFamily="34" charset="0"/>
              </a:rPr>
              <a:t>Weed out the fluff and build the skills where we had gaps. </a:t>
            </a:r>
          </a:p>
          <a:p>
            <a:pPr marL="630936" lvl="2" indent="0">
              <a:buNone/>
            </a:pPr>
            <a:r>
              <a:rPr lang="en-US" dirty="0">
                <a:latin typeface="Arial Narrow" panose="020B0606020202030204" pitchFamily="34" charset="0"/>
              </a:rPr>
              <a:t>	</a:t>
            </a:r>
            <a:r>
              <a:rPr lang="en-US" dirty="0" smtClean="0">
                <a:latin typeface="Arial Narrow" panose="020B0606020202030204" pitchFamily="34" charset="0"/>
              </a:rPr>
              <a:t>I mixed the construction types with a wiring and equipment type</a:t>
            </a:r>
          </a:p>
          <a:p>
            <a:pPr marL="630238" lvl="2" indent="0">
              <a:buNone/>
            </a:pPr>
            <a:r>
              <a:rPr lang="en-US" dirty="0">
                <a:latin typeface="Arial Narrow" panose="020B0606020202030204" pitchFamily="34" charset="0"/>
              </a:rPr>
              <a:t>	</a:t>
            </a:r>
            <a:r>
              <a:rPr lang="en-US" dirty="0" smtClean="0">
                <a:latin typeface="Arial Narrow" panose="020B0606020202030204" pitchFamily="34" charset="0"/>
              </a:rPr>
              <a:t>Quickly a few of the opinionated workers in lead roles became exposed 	and the real brains behind the lead was someone else.   </a:t>
            </a:r>
          </a:p>
          <a:p>
            <a:pPr marL="630238" lvl="2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The teams were fit for the purpose and new stars emerged.</a:t>
            </a:r>
          </a:p>
          <a:p>
            <a:pPr marL="630936" lvl="2" indent="0"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My teams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2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A person with the skills to perform both construction and wiring, half of the leads met the criteria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Several had not been doing the construction role – projects over budget often due to the 2</a:t>
            </a:r>
            <a:r>
              <a:rPr lang="en-US" baseline="30000" dirty="0" smtClean="0">
                <a:latin typeface="Arial Narrow" panose="020B0606020202030204" pitchFamily="34" charset="0"/>
              </a:rPr>
              <a:t>nd</a:t>
            </a:r>
            <a:r>
              <a:rPr lang="en-US" dirty="0" smtClean="0">
                <a:latin typeface="Arial Narrow" panose="020B0606020202030204" pitchFamily="34" charset="0"/>
              </a:rPr>
              <a:t> person doing both roles without the pay or credit.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My manager was a huge fan of both the leads in this position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The gap was widely known and demotivating the others, as both revealed their pay to others in the team.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Both were making more than the others who could perform in either capacity.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Issue-unskilled workers in higher paid positions than those who earned the title. 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Leaders or Install Leads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700" b="1" dirty="0" smtClean="0">
                <a:latin typeface="Arial Narrow" panose="020B0606020202030204" pitchFamily="34" charset="0"/>
              </a:rPr>
              <a:t>Different Scenario with similar outcomes</a:t>
            </a:r>
            <a:endParaRPr lang="en-US" sz="4700" b="1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For </a:t>
            </a:r>
            <a:r>
              <a:rPr lang="en-US" dirty="0" smtClean="0">
                <a:latin typeface="Arial Narrow" panose="020B0606020202030204" pitchFamily="34" charset="0"/>
              </a:rPr>
              <a:t>entry-level employees, it costs between 30% and 50% of their annual salary to replace them.	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256032" lvl="1" indent="0">
              <a:buNone/>
              <a:tabLst>
                <a:tab pos="854075" algn="l"/>
              </a:tabLst>
            </a:pPr>
            <a:r>
              <a:rPr lang="en-US" sz="2000" i="1" dirty="0">
                <a:latin typeface="Arial Narrow" panose="020B0606020202030204" pitchFamily="34" charset="0"/>
              </a:rPr>
              <a:t>	</a:t>
            </a:r>
            <a:r>
              <a:rPr lang="en-US" sz="2200" i="1" dirty="0" smtClean="0">
                <a:latin typeface="Arial Narrow" panose="020B0606020202030204" pitchFamily="34" charset="0"/>
              </a:rPr>
              <a:t>Fast Lane</a:t>
            </a:r>
          </a:p>
          <a:p>
            <a:pPr marL="256032" lvl="1" indent="0">
              <a:buNone/>
              <a:tabLst>
                <a:tab pos="854075" algn="l"/>
              </a:tabLst>
            </a:pPr>
            <a:r>
              <a:rPr lang="en-US" sz="2200" i="1" dirty="0">
                <a:latin typeface="Arial Narrow" panose="020B0606020202030204" pitchFamily="34" charset="0"/>
              </a:rPr>
              <a:t>	</a:t>
            </a:r>
            <a:r>
              <a:rPr lang="en-US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	</a:t>
            </a:r>
            <a:r>
              <a:rPr lang="en-US" sz="26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Apply members of my team to the same concept - 2</a:t>
            </a:r>
            <a:r>
              <a:rPr lang="en-US" sz="2600" b="1" i="1" baseline="30000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nd</a:t>
            </a:r>
            <a:r>
              <a:rPr lang="en-US" sz="26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 member </a:t>
            </a:r>
          </a:p>
          <a:p>
            <a:pPr marL="457200" indent="-457200">
              <a:buFont typeface="+mj-lt"/>
              <a:buAutoNum type="arabicPeriod"/>
              <a:tabLst>
                <a:tab pos="854075" algn="l"/>
              </a:tabLst>
            </a:pPr>
            <a:r>
              <a:rPr lang="en-US" dirty="0" smtClean="0">
                <a:latin typeface="Arial Narrow" panose="020B0606020202030204" pitchFamily="34" charset="0"/>
              </a:rPr>
              <a:t>For </a:t>
            </a:r>
            <a:r>
              <a:rPr lang="en-US" dirty="0" smtClean="0">
                <a:latin typeface="Arial Narrow" panose="020B0606020202030204" pitchFamily="34" charset="0"/>
              </a:rPr>
              <a:t>mid-level employees, it costs upwards of 150% of their annual salary to replace them.</a:t>
            </a:r>
          </a:p>
          <a:p>
            <a:pPr marL="800100" lvl="2" indent="0">
              <a:buNone/>
            </a:pPr>
            <a:r>
              <a:rPr lang="en-US" sz="2200" i="1" dirty="0" smtClean="0">
                <a:latin typeface="Arial Narrow" panose="020B0606020202030204" pitchFamily="34" charset="0"/>
              </a:rPr>
              <a:t>Middle </a:t>
            </a:r>
            <a:r>
              <a:rPr lang="en-US" sz="2200" i="1" dirty="0" smtClean="0">
                <a:latin typeface="Arial Narrow" panose="020B0606020202030204" pitchFamily="34" charset="0"/>
              </a:rPr>
              <a:t>Lane</a:t>
            </a:r>
          </a:p>
          <a:p>
            <a:pPr marL="800100" lvl="2" indent="0">
              <a:buNone/>
            </a:pPr>
            <a:r>
              <a:rPr lang="en-US" sz="2300" i="1" dirty="0">
                <a:latin typeface="Arial Narrow" panose="020B0606020202030204" pitchFamily="34" charset="0"/>
              </a:rPr>
              <a:t>	</a:t>
            </a:r>
            <a:r>
              <a:rPr lang="en-US" sz="26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Apply members of my team to the same concept - Team Lead </a:t>
            </a:r>
            <a:endParaRPr lang="en-US" sz="2600" b="1" i="1" dirty="0" smtClean="0">
              <a:solidFill>
                <a:schemeClr val="accent6"/>
              </a:solidFill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For high-level or highly specialized employees, you're looking at 400% of their annual salary.</a:t>
            </a:r>
          </a:p>
          <a:p>
            <a:pPr marL="801688" lvl="1" indent="-401638">
              <a:buNone/>
            </a:pPr>
            <a:r>
              <a:rPr lang="en-US" dirty="0" smtClean="0">
                <a:latin typeface="Arial Narrow" panose="020B0606020202030204" pitchFamily="34" charset="0"/>
              </a:rPr>
              <a:t>	</a:t>
            </a:r>
            <a:r>
              <a:rPr lang="en-US" sz="2400" i="1" dirty="0" smtClean="0">
                <a:latin typeface="Arial Narrow" panose="020B0606020202030204" pitchFamily="34" charset="0"/>
              </a:rPr>
              <a:t>Slow </a:t>
            </a:r>
            <a:r>
              <a:rPr lang="en-US" sz="2400" i="1" dirty="0" smtClean="0">
                <a:latin typeface="Arial Narrow" panose="020B0606020202030204" pitchFamily="34" charset="0"/>
              </a:rPr>
              <a:t>Lane</a:t>
            </a:r>
          </a:p>
          <a:p>
            <a:pPr marL="801688" lvl="1" indent="-401638">
              <a:buNone/>
            </a:pPr>
            <a:r>
              <a:rPr lang="en-US" sz="2400" i="1" dirty="0">
                <a:latin typeface="Arial Narrow" panose="020B0606020202030204" pitchFamily="34" charset="0"/>
              </a:rPr>
              <a:t>	</a:t>
            </a:r>
            <a:r>
              <a:rPr lang="en-US" sz="26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	Apply </a:t>
            </a:r>
            <a:r>
              <a:rPr lang="en-US" sz="2600" b="1" i="1" dirty="0">
                <a:solidFill>
                  <a:schemeClr val="accent6"/>
                </a:solidFill>
                <a:latin typeface="Arial Narrow" panose="020B0606020202030204" pitchFamily="34" charset="0"/>
              </a:rPr>
              <a:t>members of my team to the same concept </a:t>
            </a:r>
            <a:r>
              <a:rPr lang="en-US" sz="26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Rock Star Worker </a:t>
            </a:r>
          </a:p>
          <a:p>
            <a:pPr marL="801688" lvl="1" indent="-401638">
              <a:buNone/>
            </a:pPr>
            <a:r>
              <a:rPr lang="en-US" sz="2400" i="1" dirty="0">
                <a:latin typeface="Arial Narrow" panose="020B0606020202030204" pitchFamily="34" charset="0"/>
              </a:rPr>
              <a:t>	</a:t>
            </a:r>
            <a:r>
              <a:rPr lang="en-US" sz="2400" i="1" dirty="0" smtClean="0">
                <a:latin typeface="Arial Narrow" panose="020B0606020202030204" pitchFamily="34" charset="0"/>
              </a:rPr>
              <a:t>	</a:t>
            </a:r>
            <a:endParaRPr lang="en-US" sz="2400" i="1" dirty="0" smtClean="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Understanding the Workers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9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17854"/>
              </p:ext>
            </p:extLst>
          </p:nvPr>
        </p:nvGraphicFramePr>
        <p:xfrm>
          <a:off x="533400" y="1295400"/>
          <a:ext cx="8229600" cy="5486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7800"/>
                <a:gridCol w="22098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>
                          <a:latin typeface="Arial Narrow" panose="020B0606020202030204" pitchFamily="34" charset="0"/>
                        </a:rPr>
                        <a:t>Worker Maturity</a:t>
                      </a:r>
                      <a:r>
                        <a:rPr lang="en-US" u="none" baseline="0" dirty="0" smtClean="0">
                          <a:latin typeface="Arial Narrow" panose="020B0606020202030204" pitchFamily="34" charset="0"/>
                        </a:rPr>
                        <a:t> Type(s)</a:t>
                      </a:r>
                      <a:endParaRPr lang="en-US" u="none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>
                          <a:latin typeface="Arial Narrow" panose="020B0606020202030204" pitchFamily="34" charset="0"/>
                        </a:rPr>
                        <a:t>10 - Fast</a:t>
                      </a:r>
                      <a:r>
                        <a:rPr lang="en-US" u="none" baseline="0" dirty="0" smtClean="0">
                          <a:latin typeface="Arial Narrow" panose="020B0606020202030204" pitchFamily="34" charset="0"/>
                        </a:rPr>
                        <a:t> Lane Wellness </a:t>
                      </a:r>
                    </a:p>
                    <a:p>
                      <a:pPr algn="ctr"/>
                      <a:r>
                        <a:rPr lang="en-US" i="1" u="sng" baseline="0" dirty="0" smtClean="0">
                          <a:latin typeface="Arial Narrow" panose="020B0606020202030204" pitchFamily="34" charset="0"/>
                        </a:rPr>
                        <a:t>Function</a:t>
                      </a:r>
                    </a:p>
                    <a:p>
                      <a:pPr algn="ctr"/>
                      <a:r>
                        <a:rPr lang="en-US" i="1" u="sng" baseline="0" dirty="0" err="1" smtClean="0">
                          <a:latin typeface="Arial Narrow" panose="020B0606020202030204" pitchFamily="34" charset="0"/>
                        </a:rPr>
                        <a:t>RoleSet</a:t>
                      </a:r>
                      <a:endParaRPr lang="en-US" i="1" u="sng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20 - Middle Lane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Improve Change</a:t>
                      </a:r>
                    </a:p>
                    <a:p>
                      <a:pPr algn="ctr"/>
                      <a:r>
                        <a:rPr lang="en-US" i="1" u="sng" baseline="0" dirty="0" smtClean="0">
                          <a:latin typeface="Arial Narrow" panose="020B0606020202030204" pitchFamily="34" charset="0"/>
                        </a:rPr>
                        <a:t>Function/</a:t>
                      </a:r>
                      <a:r>
                        <a:rPr lang="en-US" i="1" u="sng" baseline="0" dirty="0" err="1" smtClean="0">
                          <a:latin typeface="Arial Narrow" panose="020B0606020202030204" pitchFamily="34" charset="0"/>
                        </a:rPr>
                        <a:t>RoleSet</a:t>
                      </a:r>
                      <a:endParaRPr lang="en-US" i="1" u="sng" baseline="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30</a:t>
                      </a:r>
                      <a:r>
                        <a:rPr lang="en-US" baseline="0" dirty="0" smtClean="0">
                          <a:latin typeface="Arial Narrow" panose="020B0606020202030204" pitchFamily="34" charset="0"/>
                        </a:rPr>
                        <a:t> – Slow Lane Innovation – Surgery and Transplants</a:t>
                      </a:r>
                    </a:p>
                    <a:p>
                      <a:pPr algn="ctr"/>
                      <a:r>
                        <a:rPr lang="en-US" i="1" u="sng" baseline="0" dirty="0" smtClean="0">
                          <a:latin typeface="Arial Narrow" panose="020B0606020202030204" pitchFamily="34" charset="0"/>
                        </a:rPr>
                        <a:t>Function/</a:t>
                      </a:r>
                      <a:r>
                        <a:rPr lang="en-US" i="1" u="sng" baseline="0" dirty="0" err="1" smtClean="0">
                          <a:latin typeface="Arial Narrow" panose="020B0606020202030204" pitchFamily="34" charset="0"/>
                        </a:rPr>
                        <a:t>RoleSet</a:t>
                      </a:r>
                      <a:endParaRPr lang="en-US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 Narrow" panose="020B0606020202030204" pitchFamily="34" charset="0"/>
                        </a:rPr>
                        <a:t>Generalist</a:t>
                      </a:r>
                      <a:r>
                        <a:rPr lang="en-US" sz="1400" b="1" baseline="0" dirty="0" smtClean="0">
                          <a:latin typeface="Arial Narrow" panose="020B0606020202030204" pitchFamily="34" charset="0"/>
                        </a:rPr>
                        <a:t> (interns or entry level workers – </a:t>
                      </a:r>
                      <a:r>
                        <a:rPr lang="en-US" sz="1400" b="1" i="1" u="sng" baseline="0" dirty="0" smtClean="0">
                          <a:latin typeface="Arial Narrow" panose="020B0606020202030204" pitchFamily="34" charset="0"/>
                        </a:rPr>
                        <a:t>Role/</a:t>
                      </a:r>
                      <a:r>
                        <a:rPr lang="en-US" sz="1400" b="1" i="1" u="sng" baseline="0" dirty="0" err="1" smtClean="0">
                          <a:latin typeface="Arial Narrow" panose="020B0606020202030204" pitchFamily="34" charset="0"/>
                        </a:rPr>
                        <a:t>RoleNet</a:t>
                      </a:r>
                      <a:endParaRPr lang="en-US" sz="1400" b="1" i="1" u="sng" baseline="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Arial Narrow" panose="020B0606020202030204" pitchFamily="34" charset="0"/>
                        </a:rPr>
                        <a:t>70% of the market resides</a:t>
                      </a:r>
                      <a:r>
                        <a:rPr lang="en-US" sz="1400" b="1" i="1" baseline="0" dirty="0" smtClean="0">
                          <a:latin typeface="Arial Narrow" panose="020B0606020202030204" pitchFamily="34" charset="0"/>
                        </a:rPr>
                        <a:t> in the fast lane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0" dirty="0" smtClean="0">
                          <a:latin typeface="Arial Narrow" panose="020B0606020202030204" pitchFamily="34" charset="0"/>
                        </a:rPr>
                        <a:t>30-50% of annual salary to replace these roles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Transition work to advanced workers 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Workers invest in their professional development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Patiently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awaits the longer go to market and materiality concepts which require different handling to prevent liabilities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 Narrow" panose="020B0606020202030204" pitchFamily="34" charset="0"/>
                        </a:rPr>
                        <a:t>Advanced in</a:t>
                      </a:r>
                      <a:r>
                        <a:rPr lang="en-US" sz="1400" b="1" baseline="0" dirty="0" smtClean="0">
                          <a:latin typeface="Arial Narrow" panose="020B0606020202030204" pitchFamily="34" charset="0"/>
                        </a:rPr>
                        <a:t> an Offer = program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sng" baseline="0" dirty="0" smtClean="0">
                          <a:latin typeface="Arial Narrow" panose="020B0606020202030204" pitchFamily="34" charset="0"/>
                        </a:rPr>
                        <a:t>Role/</a:t>
                      </a:r>
                      <a:r>
                        <a:rPr lang="en-US" sz="1400" b="1" i="1" u="sng" baseline="0" dirty="0" err="1" smtClean="0">
                          <a:latin typeface="Arial Narrow" panose="020B0606020202030204" pitchFamily="34" charset="0"/>
                        </a:rPr>
                        <a:t>RoleNet</a:t>
                      </a:r>
                      <a:endParaRPr lang="en-US" sz="1400" b="1" i="1" u="sng" baseline="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Arial Narrow" panose="020B0606020202030204" pitchFamily="34" charset="0"/>
                        </a:rPr>
                        <a:t>20% Advanced offers have</a:t>
                      </a:r>
                      <a:r>
                        <a:rPr lang="en-US" sz="1400" b="1" i="1" baseline="0" dirty="0" smtClean="0">
                          <a:latin typeface="Arial Narrow" panose="020B0606020202030204" pitchFamily="34" charset="0"/>
                        </a:rPr>
                        <a:t> higher risk and slower revenue</a:t>
                      </a:r>
                    </a:p>
                    <a:p>
                      <a:pPr algn="ctr"/>
                      <a:r>
                        <a:rPr lang="en-US" sz="1400" b="1" i="1" baseline="0" dirty="0" smtClean="0">
                          <a:latin typeface="Arial Narrow" panose="020B0606020202030204" pitchFamily="34" charset="0"/>
                        </a:rPr>
                        <a:t>150% of annual salary to replace these types</a:t>
                      </a:r>
                    </a:p>
                    <a:p>
                      <a:pPr algn="ctr"/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Few resources invest in their own development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Handoff from Fast Lane and Slow Lane-transition state and development of all change collateral and communications – Accountable for updates and decisions around change</a:t>
                      </a:r>
                      <a:endParaRPr lang="en-US" sz="140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core offer may be prompted by customers or internal improvements to people or planet to move to the middle lane from both the core and the innovation offers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 Narrow" panose="020B0606020202030204" pitchFamily="34" charset="0"/>
                        </a:rPr>
                        <a:t>Expert in the offer type</a:t>
                      </a:r>
                      <a:r>
                        <a:rPr lang="en-US" sz="1400" b="1" baseline="0" dirty="0" smtClean="0">
                          <a:latin typeface="Arial Narrow" panose="020B0606020202030204" pitchFamily="34" charset="0"/>
                        </a:rPr>
                        <a:t> with external industry acknowledgement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sng" baseline="0" dirty="0" smtClean="0">
                          <a:latin typeface="Arial Narrow" panose="020B0606020202030204" pitchFamily="34" charset="0"/>
                        </a:rPr>
                        <a:t>Role/</a:t>
                      </a:r>
                      <a:r>
                        <a:rPr lang="en-US" sz="1400" b="1" i="1" u="sng" baseline="0" dirty="0" err="1" smtClean="0">
                          <a:latin typeface="Arial Narrow" panose="020B0606020202030204" pitchFamily="34" charset="0"/>
                        </a:rPr>
                        <a:t>RoleNet</a:t>
                      </a:r>
                      <a:endParaRPr lang="en-US" sz="1400" b="1" i="1" u="sng" baseline="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en-US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latin typeface="Arial Narrow" panose="020B0606020202030204" pitchFamily="34" charset="0"/>
                        </a:rPr>
                        <a:t>10% New innovation –generally an exclusion</a:t>
                      </a:r>
                      <a:r>
                        <a:rPr lang="en-US" sz="1400" b="1" i="1" baseline="0" dirty="0" smtClean="0">
                          <a:latin typeface="Arial Narrow" panose="020B0606020202030204" pitchFamily="34" charset="0"/>
                        </a:rPr>
                        <a:t> from revenue.  </a:t>
                      </a:r>
                    </a:p>
                    <a:p>
                      <a:pPr algn="ctr"/>
                      <a:r>
                        <a:rPr lang="en-US" sz="1200" b="1" i="1" baseline="0" dirty="0" smtClean="0">
                          <a:latin typeface="Arial Narrow" panose="020B0606020202030204" pitchFamily="34" charset="0"/>
                        </a:rPr>
                        <a:t>400% annual salary to replace</a:t>
                      </a:r>
                    </a:p>
                    <a:p>
                      <a:pPr algn="ctr"/>
                      <a:r>
                        <a:rPr lang="en-US" sz="1400" b="0" i="1" baseline="0" dirty="0" smtClean="0"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en-US" sz="1400" b="0" i="1" dirty="0" smtClean="0">
                          <a:latin typeface="Arial Narrow" panose="020B0606020202030204" pitchFamily="34" charset="0"/>
                        </a:rPr>
                        <a:t>eyond improvements</a:t>
                      </a:r>
                      <a:r>
                        <a:rPr lang="en-US" sz="1400" b="0" i="1" baseline="0" dirty="0" smtClean="0">
                          <a:latin typeface="Arial Narrow" panose="020B0606020202030204" pitchFamily="34" charset="0"/>
                        </a:rPr>
                        <a:t> instead truly market driven-does not use fast lane aspires to mature offer to fast lane</a:t>
                      </a:r>
                      <a:endParaRPr lang="en-US" sz="1400" b="0" i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New transformative innovation offers-transitions to middle then fast lanes. 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Fast lane slows to middle for improvements or change</a:t>
                      </a:r>
                    </a:p>
                    <a:p>
                      <a:pPr algn="ctr"/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Slow lane merges when mature to middle then fast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The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new offers are far more regulated due to the materiality or sustainable planet and people and certification for environmental and labor 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Skills Matrix - Roles - Workers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3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One of my </a:t>
            </a:r>
            <a:r>
              <a:rPr lang="en-US" dirty="0" err="1" smtClean="0">
                <a:latin typeface="Arial Narrow" panose="020B0606020202030204" pitchFamily="34" charset="0"/>
              </a:rPr>
              <a:t>Rockstars</a:t>
            </a:r>
            <a:r>
              <a:rPr lang="en-US" dirty="0" smtClean="0">
                <a:latin typeface="Arial Narrow" panose="020B0606020202030204" pitchFamily="34" charset="0"/>
              </a:rPr>
              <a:t> came in one day and told me how our competitor offered him a major increase in pay.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He was going to take the offer, if we didn’t match the pay.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One of my </a:t>
            </a:r>
            <a:r>
              <a:rPr lang="en-US" dirty="0" err="1" smtClean="0">
                <a:latin typeface="Arial Narrow" panose="020B0606020202030204" pitchFamily="34" charset="0"/>
              </a:rPr>
              <a:t>Rockstars</a:t>
            </a:r>
            <a:r>
              <a:rPr lang="en-US" dirty="0" smtClean="0">
                <a:latin typeface="Arial Narrow" panose="020B0606020202030204" pitchFamily="34" charset="0"/>
              </a:rPr>
              <a:t> came in one day and was tired of working at the lowest wage when he could do a number of critical task better than anyone else. 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My boss didn’t want to increase either persons pay.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We had to come up with a better response than “no”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The day came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5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Let’s Do the Math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1 Employee per month 12 months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Graphic of the Same Scenario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900" dirty="0" smtClean="0">
                <a:latin typeface="Arial Narrow" panose="020B0606020202030204" pitchFamily="34" charset="0"/>
              </a:rPr>
              <a:t>Six of these employees were entry level, with an average salary of $40,000. It costs, on average, $16,000 to replace each employee at 40% of their annual salary, for $96,000 total.</a:t>
            </a:r>
          </a:p>
          <a:p>
            <a:pPr marL="168275" indent="-168275">
              <a:buFont typeface="+mj-lt"/>
              <a:buAutoNum type="arabicPeriod"/>
            </a:pPr>
            <a:r>
              <a:rPr lang="en-US" sz="1900" dirty="0" smtClean="0">
                <a:latin typeface="Arial Narrow" panose="020B0606020202030204" pitchFamily="34" charset="0"/>
              </a:rPr>
              <a:t>Four of these employees were mid-level, with an average salary of $80,000. It costs, on average, $120,000 to replace each employee at 150% of their annual salary, for $480,000 total.</a:t>
            </a:r>
          </a:p>
          <a:p>
            <a:pPr marL="168275" indent="-168275">
              <a:buFont typeface="+mj-lt"/>
              <a:buAutoNum type="arabicPeriod"/>
            </a:pPr>
            <a:r>
              <a:rPr lang="en-US" sz="1900" dirty="0" smtClean="0">
                <a:latin typeface="Arial Narrow" panose="020B0606020202030204" pitchFamily="34" charset="0"/>
              </a:rPr>
              <a:t>Two of these employees were senior, with an average salary of $120,000. At 400% of their annual salary to replace them, you're looking at almost $1 million, specifically $960,000.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54512219"/>
              </p:ext>
            </p:extLst>
          </p:nvPr>
        </p:nvGraphicFramePr>
        <p:xfrm>
          <a:off x="4648200" y="1371600"/>
          <a:ext cx="4041775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864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 had the numbers showing the loss and was a tough sell in most situations.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My manager knew, I researched and had applied my logic in all scenarios.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He was pretty sharp and instead of fighting me he helped me to understand how we could hold the teams accountable and reward them for learning.   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Meet criteria x and y-you get the top of tier 1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Meet criteria for Tier 1 and t and v-you step up into a leader role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Meet the criteria for Tier 1 and 2 plus a, b and c and you move to the highest Tier 3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My Justification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6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3881</TotalTime>
  <Words>1095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Performance Reviews or Worker Development Paths using category theory</vt:lpstr>
      <vt:lpstr>Managing People – A managers journey</vt:lpstr>
      <vt:lpstr>My teams</vt:lpstr>
      <vt:lpstr>Leaders or Install Leads</vt:lpstr>
      <vt:lpstr>Understanding the Workers </vt:lpstr>
      <vt:lpstr>Skills Matrix - Roles - Workers</vt:lpstr>
      <vt:lpstr>The day came</vt:lpstr>
      <vt:lpstr>Let’s Do the Math </vt:lpstr>
      <vt:lpstr>My Justification</vt:lpstr>
      <vt:lpstr>Intellectual Capital – Generational Gap</vt:lpstr>
      <vt:lpstr>Objectivity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Marie Martinez</dc:creator>
  <cp:lastModifiedBy>Lisa Marie Martinez</cp:lastModifiedBy>
  <cp:revision>18</cp:revision>
  <dcterms:created xsi:type="dcterms:W3CDTF">2014-07-05T23:36:39Z</dcterms:created>
  <dcterms:modified xsi:type="dcterms:W3CDTF">2014-12-25T05:02:52Z</dcterms:modified>
</cp:coreProperties>
</file>