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3" r:id="rId4"/>
    <p:sldId id="263" r:id="rId5"/>
    <p:sldId id="259" r:id="rId6"/>
    <p:sldId id="262" r:id="rId7"/>
    <p:sldId id="258" r:id="rId8"/>
    <p:sldId id="272" r:id="rId9"/>
    <p:sldId id="270" r:id="rId10"/>
    <p:sldId id="271" r:id="rId11"/>
    <p:sldId id="264" r:id="rId12"/>
    <p:sldId id="269" r:id="rId13"/>
    <p:sldId id="265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41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6C8463-0894-486C-ABA6-EE632E4447B1}" type="doc">
      <dgm:prSet loTypeId="urn:microsoft.com/office/officeart/2005/8/layout/hList3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D7D2D31-D4AA-4885-A483-11C596615264}">
      <dgm:prSet phldrT="[Text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>
              <a:latin typeface="Arial Narrow" panose="020B0606020202030204" pitchFamily="34" charset="0"/>
            </a:rPr>
            <a:t>Sustainable Development</a:t>
          </a:r>
          <a:endParaRPr lang="en-US" dirty="0">
            <a:latin typeface="Arial Narrow" panose="020B0606020202030204" pitchFamily="34" charset="0"/>
          </a:endParaRPr>
        </a:p>
      </dgm:t>
    </dgm:pt>
    <dgm:pt modelId="{120EA067-CA88-4BDE-84FC-8411943DFD1A}" type="parTrans" cxnId="{CF26C8D3-A097-4AF0-BBFA-DF14250334C8}">
      <dgm:prSet/>
      <dgm:spPr/>
      <dgm:t>
        <a:bodyPr/>
        <a:lstStyle/>
        <a:p>
          <a:endParaRPr lang="en-US">
            <a:latin typeface="Arial Narrow" panose="020B0606020202030204" pitchFamily="34" charset="0"/>
          </a:endParaRPr>
        </a:p>
      </dgm:t>
    </dgm:pt>
    <dgm:pt modelId="{DBAAF505-B948-4598-AB7A-401D3F0D88D4}" type="sibTrans" cxnId="{CF26C8D3-A097-4AF0-BBFA-DF14250334C8}">
      <dgm:prSet/>
      <dgm:spPr/>
      <dgm:t>
        <a:bodyPr/>
        <a:lstStyle/>
        <a:p>
          <a:endParaRPr lang="en-US">
            <a:latin typeface="Arial Narrow" panose="020B0606020202030204" pitchFamily="34" charset="0"/>
          </a:endParaRPr>
        </a:p>
      </dgm:t>
    </dgm:pt>
    <dgm:pt modelId="{3AF666B8-1651-4A26-A2F5-762260986882}">
      <dgm:prSet phldrT="[Text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>
              <a:latin typeface="Arial Narrow" panose="020B0606020202030204" pitchFamily="34" charset="0"/>
            </a:rPr>
            <a:t>Living Individual</a:t>
          </a:r>
          <a:endParaRPr lang="en-US" dirty="0">
            <a:latin typeface="Arial Narrow" panose="020B0606020202030204" pitchFamily="34" charset="0"/>
          </a:endParaRPr>
        </a:p>
      </dgm:t>
    </dgm:pt>
    <dgm:pt modelId="{20888154-C9D6-4BBD-9B2E-720C65066584}" type="parTrans" cxnId="{0C64D78A-4EE2-4FA0-88F5-DDB27441F04B}">
      <dgm:prSet/>
      <dgm:spPr/>
      <dgm:t>
        <a:bodyPr/>
        <a:lstStyle/>
        <a:p>
          <a:endParaRPr lang="en-US">
            <a:latin typeface="Arial Narrow" panose="020B0606020202030204" pitchFamily="34" charset="0"/>
          </a:endParaRPr>
        </a:p>
      </dgm:t>
    </dgm:pt>
    <dgm:pt modelId="{12F37DE1-85A3-44DF-ACC3-A32400F854E7}" type="sibTrans" cxnId="{0C64D78A-4EE2-4FA0-88F5-DDB27441F04B}">
      <dgm:prSet/>
      <dgm:spPr/>
      <dgm:t>
        <a:bodyPr/>
        <a:lstStyle/>
        <a:p>
          <a:endParaRPr lang="en-US">
            <a:latin typeface="Arial Narrow" panose="020B0606020202030204" pitchFamily="34" charset="0"/>
          </a:endParaRPr>
        </a:p>
      </dgm:t>
    </dgm:pt>
    <dgm:pt modelId="{332152B9-634B-40C8-808C-40D152061B33}">
      <dgm:prSet phldrT="[Text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>
              <a:latin typeface="Arial Narrow" panose="020B0606020202030204" pitchFamily="34" charset="0"/>
            </a:rPr>
            <a:t>Living Organization</a:t>
          </a:r>
          <a:endParaRPr lang="en-US" dirty="0">
            <a:latin typeface="Arial Narrow" panose="020B0606020202030204" pitchFamily="34" charset="0"/>
          </a:endParaRPr>
        </a:p>
      </dgm:t>
    </dgm:pt>
    <dgm:pt modelId="{5A02DA4A-DBD9-4DD8-92D2-920CAB85D876}" type="parTrans" cxnId="{5F80C343-973D-4D3F-B116-72652D07A012}">
      <dgm:prSet/>
      <dgm:spPr/>
      <dgm:t>
        <a:bodyPr/>
        <a:lstStyle/>
        <a:p>
          <a:endParaRPr lang="en-US">
            <a:latin typeface="Arial Narrow" panose="020B0606020202030204" pitchFamily="34" charset="0"/>
          </a:endParaRPr>
        </a:p>
      </dgm:t>
    </dgm:pt>
    <dgm:pt modelId="{7730D195-3D01-4204-96C9-B4791D2AEAC6}" type="sibTrans" cxnId="{5F80C343-973D-4D3F-B116-72652D07A012}">
      <dgm:prSet/>
      <dgm:spPr/>
      <dgm:t>
        <a:bodyPr/>
        <a:lstStyle/>
        <a:p>
          <a:endParaRPr lang="en-US">
            <a:latin typeface="Arial Narrow" panose="020B0606020202030204" pitchFamily="34" charset="0"/>
          </a:endParaRPr>
        </a:p>
      </dgm:t>
    </dgm:pt>
    <dgm:pt modelId="{40BD8CCA-42E3-4BA3-AFE0-D214BAAF809D}">
      <dgm:prSet phldrT="[Text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>
              <a:latin typeface="Arial Narrow" panose="020B0606020202030204" pitchFamily="34" charset="0"/>
            </a:rPr>
            <a:t>Living Enterprise</a:t>
          </a:r>
          <a:endParaRPr lang="en-US" dirty="0">
            <a:latin typeface="Arial Narrow" panose="020B0606020202030204" pitchFamily="34" charset="0"/>
          </a:endParaRPr>
        </a:p>
      </dgm:t>
    </dgm:pt>
    <dgm:pt modelId="{4C556015-2C7F-4642-8A08-8089C96079FD}" type="parTrans" cxnId="{730F86A9-E370-45E6-A9DB-69543B8DB186}">
      <dgm:prSet/>
      <dgm:spPr/>
      <dgm:t>
        <a:bodyPr/>
        <a:lstStyle/>
        <a:p>
          <a:endParaRPr lang="en-US">
            <a:latin typeface="Arial Narrow" panose="020B0606020202030204" pitchFamily="34" charset="0"/>
          </a:endParaRPr>
        </a:p>
      </dgm:t>
    </dgm:pt>
    <dgm:pt modelId="{DEDAA808-2A87-44D0-808B-1200680D694B}" type="sibTrans" cxnId="{730F86A9-E370-45E6-A9DB-69543B8DB186}">
      <dgm:prSet/>
      <dgm:spPr/>
      <dgm:t>
        <a:bodyPr/>
        <a:lstStyle/>
        <a:p>
          <a:endParaRPr lang="en-US">
            <a:latin typeface="Arial Narrow" panose="020B0606020202030204" pitchFamily="34" charset="0"/>
          </a:endParaRPr>
        </a:p>
      </dgm:t>
    </dgm:pt>
    <dgm:pt modelId="{4CE9F27B-6CBA-47D8-9FFC-0C1750410E49}" type="pres">
      <dgm:prSet presAssocID="{426C8463-0894-486C-ABA6-EE632E4447B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A74673-248D-4EDD-9EFE-D8EA6F9D1D20}" type="pres">
      <dgm:prSet presAssocID="{0D7D2D31-D4AA-4885-A483-11C596615264}" presName="roof" presStyleLbl="dkBgShp" presStyleIdx="0" presStyleCnt="2"/>
      <dgm:spPr/>
      <dgm:t>
        <a:bodyPr/>
        <a:lstStyle/>
        <a:p>
          <a:endParaRPr lang="en-US"/>
        </a:p>
      </dgm:t>
    </dgm:pt>
    <dgm:pt modelId="{C41381A8-BFD5-4995-B0A0-67DA3D2D3048}" type="pres">
      <dgm:prSet presAssocID="{0D7D2D31-D4AA-4885-A483-11C596615264}" presName="pillars" presStyleCnt="0"/>
      <dgm:spPr/>
    </dgm:pt>
    <dgm:pt modelId="{AEC83010-97FD-4449-85D4-74CA6EE1781C}" type="pres">
      <dgm:prSet presAssocID="{0D7D2D31-D4AA-4885-A483-11C596615264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05A890-4695-442B-B27E-C9290A289CCA}" type="pres">
      <dgm:prSet presAssocID="{332152B9-634B-40C8-808C-40D152061B33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34ED64-6A14-4B56-A91F-AE5E54F57221}" type="pres">
      <dgm:prSet presAssocID="{40BD8CCA-42E3-4BA3-AFE0-D214BAAF809D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A1DF0F-7DF7-4E80-A76B-76A54173EAF4}" type="pres">
      <dgm:prSet presAssocID="{0D7D2D31-D4AA-4885-A483-11C596615264}" presName="base" presStyleLbl="dkBgShp" presStyleIdx="1" presStyleCnt="2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</dgm:pt>
  </dgm:ptLst>
  <dgm:cxnLst>
    <dgm:cxn modelId="{0C64D78A-4EE2-4FA0-88F5-DDB27441F04B}" srcId="{0D7D2D31-D4AA-4885-A483-11C596615264}" destId="{3AF666B8-1651-4A26-A2F5-762260986882}" srcOrd="0" destOrd="0" parTransId="{20888154-C9D6-4BBD-9B2E-720C65066584}" sibTransId="{12F37DE1-85A3-44DF-ACC3-A32400F854E7}"/>
    <dgm:cxn modelId="{CF26C8D3-A097-4AF0-BBFA-DF14250334C8}" srcId="{426C8463-0894-486C-ABA6-EE632E4447B1}" destId="{0D7D2D31-D4AA-4885-A483-11C596615264}" srcOrd="0" destOrd="0" parTransId="{120EA067-CA88-4BDE-84FC-8411943DFD1A}" sibTransId="{DBAAF505-B948-4598-AB7A-401D3F0D88D4}"/>
    <dgm:cxn modelId="{5F80C343-973D-4D3F-B116-72652D07A012}" srcId="{0D7D2D31-D4AA-4885-A483-11C596615264}" destId="{332152B9-634B-40C8-808C-40D152061B33}" srcOrd="1" destOrd="0" parTransId="{5A02DA4A-DBD9-4DD8-92D2-920CAB85D876}" sibTransId="{7730D195-3D01-4204-96C9-B4791D2AEAC6}"/>
    <dgm:cxn modelId="{40C12359-F6EF-4644-AE2C-7D202CCF6D94}" type="presOf" srcId="{40BD8CCA-42E3-4BA3-AFE0-D214BAAF809D}" destId="{1334ED64-6A14-4B56-A91F-AE5E54F57221}" srcOrd="0" destOrd="0" presId="urn:microsoft.com/office/officeart/2005/8/layout/hList3"/>
    <dgm:cxn modelId="{21817D7B-940D-4055-A3FF-E5E4A0C2594C}" type="presOf" srcId="{332152B9-634B-40C8-808C-40D152061B33}" destId="{A405A890-4695-442B-B27E-C9290A289CCA}" srcOrd="0" destOrd="0" presId="urn:microsoft.com/office/officeart/2005/8/layout/hList3"/>
    <dgm:cxn modelId="{0633E9FE-74D5-4C68-88B3-1D613BE5BF51}" type="presOf" srcId="{426C8463-0894-486C-ABA6-EE632E4447B1}" destId="{4CE9F27B-6CBA-47D8-9FFC-0C1750410E49}" srcOrd="0" destOrd="0" presId="urn:microsoft.com/office/officeart/2005/8/layout/hList3"/>
    <dgm:cxn modelId="{5F2F959C-0315-4A7C-85EE-4C7C8EB0D8BC}" type="presOf" srcId="{0D7D2D31-D4AA-4885-A483-11C596615264}" destId="{BCA74673-248D-4EDD-9EFE-D8EA6F9D1D20}" srcOrd="0" destOrd="0" presId="urn:microsoft.com/office/officeart/2005/8/layout/hList3"/>
    <dgm:cxn modelId="{730F86A9-E370-45E6-A9DB-69543B8DB186}" srcId="{0D7D2D31-D4AA-4885-A483-11C596615264}" destId="{40BD8CCA-42E3-4BA3-AFE0-D214BAAF809D}" srcOrd="2" destOrd="0" parTransId="{4C556015-2C7F-4642-8A08-8089C96079FD}" sibTransId="{DEDAA808-2A87-44D0-808B-1200680D694B}"/>
    <dgm:cxn modelId="{21C319D7-7657-4616-9929-22A7F5A02635}" type="presOf" srcId="{3AF666B8-1651-4A26-A2F5-762260986882}" destId="{AEC83010-97FD-4449-85D4-74CA6EE1781C}" srcOrd="0" destOrd="0" presId="urn:microsoft.com/office/officeart/2005/8/layout/hList3"/>
    <dgm:cxn modelId="{F5858D18-B0B2-40D8-978A-B22ADCABB41D}" type="presParOf" srcId="{4CE9F27B-6CBA-47D8-9FFC-0C1750410E49}" destId="{BCA74673-248D-4EDD-9EFE-D8EA6F9D1D20}" srcOrd="0" destOrd="0" presId="urn:microsoft.com/office/officeart/2005/8/layout/hList3"/>
    <dgm:cxn modelId="{01E43DA2-322E-4EB1-B6D3-4FFC481E0150}" type="presParOf" srcId="{4CE9F27B-6CBA-47D8-9FFC-0C1750410E49}" destId="{C41381A8-BFD5-4995-B0A0-67DA3D2D3048}" srcOrd="1" destOrd="0" presId="urn:microsoft.com/office/officeart/2005/8/layout/hList3"/>
    <dgm:cxn modelId="{601D506F-8A52-462E-8439-3A0D2F80DF47}" type="presParOf" srcId="{C41381A8-BFD5-4995-B0A0-67DA3D2D3048}" destId="{AEC83010-97FD-4449-85D4-74CA6EE1781C}" srcOrd="0" destOrd="0" presId="urn:microsoft.com/office/officeart/2005/8/layout/hList3"/>
    <dgm:cxn modelId="{1AFAAA58-CA5E-47FA-9FFE-A755A9FEEDA2}" type="presParOf" srcId="{C41381A8-BFD5-4995-B0A0-67DA3D2D3048}" destId="{A405A890-4695-442B-B27E-C9290A289CCA}" srcOrd="1" destOrd="0" presId="urn:microsoft.com/office/officeart/2005/8/layout/hList3"/>
    <dgm:cxn modelId="{FA9DC180-9703-4C28-A39E-FAEF9749E506}" type="presParOf" srcId="{C41381A8-BFD5-4995-B0A0-67DA3D2D3048}" destId="{1334ED64-6A14-4B56-A91F-AE5E54F57221}" srcOrd="2" destOrd="0" presId="urn:microsoft.com/office/officeart/2005/8/layout/hList3"/>
    <dgm:cxn modelId="{3CC16FD7-1AB9-496D-A448-A95884163F95}" type="presParOf" srcId="{4CE9F27B-6CBA-47D8-9FFC-0C1750410E49}" destId="{CEA1DF0F-7DF7-4E80-A76B-76A54173EAF4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A74673-248D-4EDD-9EFE-D8EA6F9D1D20}">
      <dsp:nvSpPr>
        <dsp:cNvPr id="0" name=""/>
        <dsp:cNvSpPr/>
      </dsp:nvSpPr>
      <dsp:spPr>
        <a:xfrm>
          <a:off x="0" y="0"/>
          <a:ext cx="8229599" cy="1357788"/>
        </a:xfrm>
        <a:prstGeom prst="rect">
          <a:avLst/>
        </a:prstGeom>
        <a:gradFill rotWithShape="1">
          <a:gsLst>
            <a:gs pos="0">
              <a:schemeClr val="accent5">
                <a:shade val="15000"/>
                <a:satMod val="180000"/>
              </a:schemeClr>
            </a:gs>
            <a:gs pos="50000">
              <a:schemeClr val="accent5">
                <a:shade val="45000"/>
                <a:satMod val="170000"/>
              </a:schemeClr>
            </a:gs>
            <a:gs pos="70000">
              <a:schemeClr val="accent5">
                <a:tint val="99000"/>
                <a:shade val="65000"/>
                <a:satMod val="155000"/>
              </a:schemeClr>
            </a:gs>
            <a:gs pos="100000">
              <a:schemeClr val="accent5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5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>
              <a:latin typeface="Arial Narrow" panose="020B0606020202030204" pitchFamily="34" charset="0"/>
            </a:rPr>
            <a:t>Sustainable Development</a:t>
          </a:r>
          <a:endParaRPr lang="en-US" sz="6500" kern="1200" dirty="0">
            <a:latin typeface="Arial Narrow" panose="020B0606020202030204" pitchFamily="34" charset="0"/>
          </a:endParaRPr>
        </a:p>
      </dsp:txBody>
      <dsp:txXfrm>
        <a:off x="0" y="0"/>
        <a:ext cx="8229599" cy="1357788"/>
      </dsp:txXfrm>
    </dsp:sp>
    <dsp:sp modelId="{AEC83010-97FD-4449-85D4-74CA6EE1781C}">
      <dsp:nvSpPr>
        <dsp:cNvPr id="0" name=""/>
        <dsp:cNvSpPr/>
      </dsp:nvSpPr>
      <dsp:spPr>
        <a:xfrm>
          <a:off x="4018" y="1357788"/>
          <a:ext cx="2740521" cy="2851356"/>
        </a:xfrm>
        <a:prstGeom prst="rect">
          <a:avLst/>
        </a:prstGeom>
        <a:gradFill rotWithShape="1">
          <a:gsLst>
            <a:gs pos="0">
              <a:schemeClr val="accent5">
                <a:shade val="15000"/>
                <a:satMod val="180000"/>
              </a:schemeClr>
            </a:gs>
            <a:gs pos="50000">
              <a:schemeClr val="accent5">
                <a:shade val="45000"/>
                <a:satMod val="170000"/>
              </a:schemeClr>
            </a:gs>
            <a:gs pos="70000">
              <a:schemeClr val="accent5">
                <a:tint val="99000"/>
                <a:shade val="65000"/>
                <a:satMod val="155000"/>
              </a:schemeClr>
            </a:gs>
            <a:gs pos="100000">
              <a:schemeClr val="accent5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5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>
              <a:latin typeface="Arial Narrow" panose="020B0606020202030204" pitchFamily="34" charset="0"/>
            </a:rPr>
            <a:t>Living Individual</a:t>
          </a:r>
          <a:endParaRPr lang="en-US" sz="4100" kern="1200" dirty="0">
            <a:latin typeface="Arial Narrow" panose="020B0606020202030204" pitchFamily="34" charset="0"/>
          </a:endParaRPr>
        </a:p>
      </dsp:txBody>
      <dsp:txXfrm>
        <a:off x="4018" y="1357788"/>
        <a:ext cx="2740521" cy="2851356"/>
      </dsp:txXfrm>
    </dsp:sp>
    <dsp:sp modelId="{A405A890-4695-442B-B27E-C9290A289CCA}">
      <dsp:nvSpPr>
        <dsp:cNvPr id="0" name=""/>
        <dsp:cNvSpPr/>
      </dsp:nvSpPr>
      <dsp:spPr>
        <a:xfrm>
          <a:off x="2744539" y="1357788"/>
          <a:ext cx="2740521" cy="2851356"/>
        </a:xfrm>
        <a:prstGeom prst="rect">
          <a:avLst/>
        </a:prstGeom>
        <a:gradFill rotWithShape="1">
          <a:gsLst>
            <a:gs pos="0">
              <a:schemeClr val="accent4">
                <a:shade val="15000"/>
                <a:satMod val="180000"/>
              </a:schemeClr>
            </a:gs>
            <a:gs pos="50000">
              <a:schemeClr val="accent4">
                <a:shade val="45000"/>
                <a:satMod val="170000"/>
              </a:schemeClr>
            </a:gs>
            <a:gs pos="70000">
              <a:schemeClr val="accent4">
                <a:tint val="99000"/>
                <a:shade val="65000"/>
                <a:satMod val="155000"/>
              </a:schemeClr>
            </a:gs>
            <a:gs pos="100000">
              <a:schemeClr val="accent4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4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>
              <a:latin typeface="Arial Narrow" panose="020B0606020202030204" pitchFamily="34" charset="0"/>
            </a:rPr>
            <a:t>Living Organization</a:t>
          </a:r>
          <a:endParaRPr lang="en-US" sz="4100" kern="1200" dirty="0">
            <a:latin typeface="Arial Narrow" panose="020B0606020202030204" pitchFamily="34" charset="0"/>
          </a:endParaRPr>
        </a:p>
      </dsp:txBody>
      <dsp:txXfrm>
        <a:off x="2744539" y="1357788"/>
        <a:ext cx="2740521" cy="2851356"/>
      </dsp:txXfrm>
    </dsp:sp>
    <dsp:sp modelId="{1334ED64-6A14-4B56-A91F-AE5E54F57221}">
      <dsp:nvSpPr>
        <dsp:cNvPr id="0" name=""/>
        <dsp:cNvSpPr/>
      </dsp:nvSpPr>
      <dsp:spPr>
        <a:xfrm>
          <a:off x="5485060" y="1357788"/>
          <a:ext cx="2740521" cy="2851356"/>
        </a:xfrm>
        <a:prstGeom prst="rect">
          <a:avLst/>
        </a:prstGeom>
        <a:gradFill rotWithShape="1">
          <a:gsLst>
            <a:gs pos="0">
              <a:schemeClr val="accent6">
                <a:shade val="15000"/>
                <a:satMod val="180000"/>
              </a:schemeClr>
            </a:gs>
            <a:gs pos="50000">
              <a:schemeClr val="accent6">
                <a:shade val="45000"/>
                <a:satMod val="170000"/>
              </a:schemeClr>
            </a:gs>
            <a:gs pos="70000">
              <a:schemeClr val="accent6">
                <a:tint val="99000"/>
                <a:shade val="65000"/>
                <a:satMod val="155000"/>
              </a:schemeClr>
            </a:gs>
            <a:gs pos="100000">
              <a:schemeClr val="accent6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>
              <a:latin typeface="Arial Narrow" panose="020B0606020202030204" pitchFamily="34" charset="0"/>
            </a:rPr>
            <a:t>Living Enterprise</a:t>
          </a:r>
          <a:endParaRPr lang="en-US" sz="4100" kern="1200" dirty="0">
            <a:latin typeface="Arial Narrow" panose="020B0606020202030204" pitchFamily="34" charset="0"/>
          </a:endParaRPr>
        </a:p>
      </dsp:txBody>
      <dsp:txXfrm>
        <a:off x="5485060" y="1357788"/>
        <a:ext cx="2740521" cy="2851356"/>
      </dsp:txXfrm>
    </dsp:sp>
    <dsp:sp modelId="{CEA1DF0F-7DF7-4E80-A76B-76A54173EAF4}">
      <dsp:nvSpPr>
        <dsp:cNvPr id="0" name=""/>
        <dsp:cNvSpPr/>
      </dsp:nvSpPr>
      <dsp:spPr>
        <a:xfrm>
          <a:off x="0" y="4209144"/>
          <a:ext cx="8229599" cy="316817"/>
        </a:xfrm>
        <a:prstGeom prst="rect">
          <a:avLst/>
        </a:prstGeom>
        <a:gradFill rotWithShape="1">
          <a:gsLst>
            <a:gs pos="0">
              <a:schemeClr val="accent5">
                <a:shade val="15000"/>
                <a:satMod val="180000"/>
              </a:schemeClr>
            </a:gs>
            <a:gs pos="50000">
              <a:schemeClr val="accent5">
                <a:shade val="45000"/>
                <a:satMod val="170000"/>
              </a:schemeClr>
            </a:gs>
            <a:gs pos="70000">
              <a:schemeClr val="accent5">
                <a:tint val="99000"/>
                <a:shade val="65000"/>
                <a:satMod val="155000"/>
              </a:schemeClr>
            </a:gs>
            <a:gs pos="100000">
              <a:schemeClr val="accent5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5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F939DCD-63FB-45DB-92FE-F2C07AC22341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5376C44-3B44-4A7F-AD98-CDC14714F0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939DCD-63FB-45DB-92FE-F2C07AC22341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376C44-3B44-4A7F-AD98-CDC14714F0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939DCD-63FB-45DB-92FE-F2C07AC22341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376C44-3B44-4A7F-AD98-CDC14714F0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939DCD-63FB-45DB-92FE-F2C07AC22341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376C44-3B44-4A7F-AD98-CDC14714F01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939DCD-63FB-45DB-92FE-F2C07AC22341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376C44-3B44-4A7F-AD98-CDC14714F01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939DCD-63FB-45DB-92FE-F2C07AC22341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376C44-3B44-4A7F-AD98-CDC14714F01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939DCD-63FB-45DB-92FE-F2C07AC22341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376C44-3B44-4A7F-AD98-CDC14714F01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939DCD-63FB-45DB-92FE-F2C07AC22341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376C44-3B44-4A7F-AD98-CDC14714F01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939DCD-63FB-45DB-92FE-F2C07AC22341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376C44-3B44-4A7F-AD98-CDC14714F0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F939DCD-63FB-45DB-92FE-F2C07AC22341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376C44-3B44-4A7F-AD98-CDC14714F01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F939DCD-63FB-45DB-92FE-F2C07AC22341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5376C44-3B44-4A7F-AD98-CDC14714F01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F939DCD-63FB-45DB-92FE-F2C07AC22341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5376C44-3B44-4A7F-AD98-CDC14714F01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5.png"/><Relationship Id="rId7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International Governance 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Portfolio&gt;Program&gt;Project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Lisa Martinez</a:t>
            </a:r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268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apezoid 6"/>
          <p:cNvSpPr/>
          <p:nvPr/>
        </p:nvSpPr>
        <p:spPr>
          <a:xfrm rot="10800000">
            <a:off x="4114801" y="2430269"/>
            <a:ext cx="1516913" cy="1235460"/>
          </a:xfrm>
          <a:prstGeom prst="trapezoi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" y="4770450"/>
            <a:ext cx="8915400" cy="1600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People - Civil Society - Technology Transfer</a:t>
            </a:r>
            <a:br>
              <a:rPr lang="en-US" dirty="0" smtClean="0">
                <a:latin typeface="Arial Narrow" panose="020B0606020202030204" pitchFamily="34" charset="0"/>
              </a:rPr>
            </a:br>
            <a:r>
              <a:rPr lang="en-US" sz="2000" dirty="0" smtClean="0">
                <a:latin typeface="Arial Narrow" panose="020B0606020202030204" pitchFamily="34" charset="0"/>
              </a:rPr>
              <a:t>A Person acquires goods or services from either cooperatives or Social Sharing Economy</a:t>
            </a:r>
            <a:r>
              <a:rPr lang="en-US" dirty="0" smtClean="0">
                <a:latin typeface="Arial Narrow" panose="020B0606020202030204" pitchFamily="34" charset="0"/>
              </a:rPr>
              <a:t/>
            </a:r>
            <a:br>
              <a:rPr lang="en-US" dirty="0" smtClean="0">
                <a:latin typeface="Arial Narrow" panose="020B0606020202030204" pitchFamily="34" charset="0"/>
              </a:rPr>
            </a:br>
            <a:endParaRPr lang="en-US" dirty="0">
              <a:latin typeface="Arial Narrow" panose="020B0606020202030204" pitchFamily="34" charset="0"/>
            </a:endParaRPr>
          </a:p>
        </p:txBody>
      </p:sp>
      <p:pic>
        <p:nvPicPr>
          <p:cNvPr id="1026" name="Picture 2" descr="C:\Users\mom\AppData\Local\Microsoft\Windows\Temporary Internet Files\Content.IE5\0MT45BGJ\large-user-boy-icon-33.3-15954[1]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715" y="5107350"/>
            <a:ext cx="360000" cy="62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mom\AppData\Local\Microsoft\Windows\Temporary Internet Files\Content.IE5\75FNT2FZ\woman-user-female-icon-15953-large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133300"/>
            <a:ext cx="393484" cy="58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mom\AppData\Local\Microsoft\Windows\Temporary Internet Files\Content.IE5\3SX2JBM7\medium-user-male-icon-tie-66.6-15950[1]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2515" y="5102550"/>
            <a:ext cx="360000" cy="62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mom\AppData\Local\Microsoft\Windows\Temporary Internet Files\Content.IE5\75FNT2FZ\medium-user-boy-icon-young-66.6-15955[1]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115" y="5107350"/>
            <a:ext cx="360000" cy="62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mom\AppData\Local\Microsoft\Windows\Temporary Internet Files\Content.IE5\0MT45BGJ\large-user-boy-icon-33.3-15954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6259" y="5064229"/>
            <a:ext cx="360000" cy="62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mom\AppData\Local\Microsoft\Windows\Temporary Internet Files\Content.IE5\75FNT2FZ\woman-user-female-icon-15953-large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9144" y="5084179"/>
            <a:ext cx="393484" cy="58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C:\Users\mom\AppData\Local\Microsoft\Windows\Temporary Internet Files\Content.IE5\3SX2JBM7\medium-user-male-icon-tie-66.6-15950[1]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059" y="5059429"/>
            <a:ext cx="360000" cy="62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C:\Users\mom\AppData\Local\Microsoft\Windows\Temporary Internet Files\Content.IE5\75FNT2FZ\medium-user-boy-icon-young-66.6-15955[1]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9659" y="5064229"/>
            <a:ext cx="360000" cy="62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mom\AppData\Local\Microsoft\Windows\Temporary Internet Files\Content.IE5\0MT45BGJ\large-user-boy-icon-33.3-15954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715" y="5534008"/>
            <a:ext cx="360000" cy="62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C:\Users\mom\AppData\Local\Microsoft\Windows\Temporary Internet Files\Content.IE5\75FNT2FZ\woman-user-female-icon-15953-large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600" y="5553958"/>
            <a:ext cx="393484" cy="58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C:\Users\mom\AppData\Local\Microsoft\Windows\Temporary Internet Files\Content.IE5\3SX2JBM7\medium-user-male-icon-tie-66.6-15950[1]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515" y="5529208"/>
            <a:ext cx="360000" cy="62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5" descr="C:\Users\mom\AppData\Local\Microsoft\Windows\Temporary Internet Files\Content.IE5\75FNT2FZ\medium-user-boy-icon-young-66.6-15955[1]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115" y="5534008"/>
            <a:ext cx="360000" cy="62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C:\Users\mom\AppData\Local\Microsoft\Windows\Temporary Internet Files\Content.IE5\0MT45BGJ\large-user-boy-icon-33.3-15954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659" y="5550600"/>
            <a:ext cx="360000" cy="62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C:\Users\mom\AppData\Local\Microsoft\Windows\Temporary Internet Files\Content.IE5\75FNT2FZ\woman-user-female-icon-15953-large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544" y="5570550"/>
            <a:ext cx="393484" cy="58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C:\Users\mom\AppData\Local\Microsoft\Windows\Temporary Internet Files\Content.IE5\3SX2JBM7\medium-user-male-icon-tie-66.6-15950[1]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6459" y="5545800"/>
            <a:ext cx="360000" cy="62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5" descr="C:\Users\mom\AppData\Local\Microsoft\Windows\Temporary Internet Files\Content.IE5\75FNT2FZ\medium-user-boy-icon-young-66.6-15955[1]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3059" y="5550600"/>
            <a:ext cx="360000" cy="62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C:\Users\mom\AppData\Local\Microsoft\Windows\Temporary Internet Files\Content.IE5\0MT45BGJ\large-user-boy-icon-33.3-15954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1651" y="5107350"/>
            <a:ext cx="360000" cy="62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C:\Users\mom\AppData\Local\Microsoft\Windows\Temporary Internet Files\Content.IE5\75FNT2FZ\woman-user-female-icon-15953-large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4536" y="5127300"/>
            <a:ext cx="393484" cy="58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C:\Users\mom\AppData\Local\Microsoft\Windows\Temporary Internet Files\Content.IE5\3SX2JBM7\medium-user-male-icon-tie-66.6-15950[1]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8451" y="5102550"/>
            <a:ext cx="360000" cy="62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5" descr="C:\Users\mom\AppData\Local\Microsoft\Windows\Temporary Internet Files\Content.IE5\75FNT2FZ\medium-user-boy-icon-young-66.6-15955[1]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051" y="5107350"/>
            <a:ext cx="360000" cy="62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C:\Users\mom\AppData\Local\Microsoft\Windows\Temporary Internet Files\Content.IE5\0MT45BGJ\large-user-boy-icon-33.3-15954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195" y="5064229"/>
            <a:ext cx="360000" cy="62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3" descr="C:\Users\mom\AppData\Local\Microsoft\Windows\Temporary Internet Files\Content.IE5\75FNT2FZ\woman-user-female-icon-15953-large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080" y="5084179"/>
            <a:ext cx="393484" cy="58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C:\Users\mom\AppData\Local\Microsoft\Windows\Temporary Internet Files\Content.IE5\3SX2JBM7\medium-user-male-icon-tie-66.6-15950[1]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8995" y="5059429"/>
            <a:ext cx="360000" cy="62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5" descr="C:\Users\mom\AppData\Local\Microsoft\Windows\Temporary Internet Files\Content.IE5\75FNT2FZ\medium-user-boy-icon-young-66.6-15955[1]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5595" y="5064229"/>
            <a:ext cx="360000" cy="62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C:\Users\mom\AppData\Local\Microsoft\Windows\Temporary Internet Files\Content.IE5\0MT45BGJ\large-user-boy-icon-33.3-15954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1651" y="5534008"/>
            <a:ext cx="360000" cy="62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3" descr="C:\Users\mom\AppData\Local\Microsoft\Windows\Temporary Internet Files\Content.IE5\75FNT2FZ\woman-user-female-icon-15953-large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4536" y="5553958"/>
            <a:ext cx="393484" cy="58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4" descr="C:\Users\mom\AppData\Local\Microsoft\Windows\Temporary Internet Files\Content.IE5\3SX2JBM7\medium-user-male-icon-tie-66.6-15950[1]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451" y="5529208"/>
            <a:ext cx="360000" cy="62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5" descr="C:\Users\mom\AppData\Local\Microsoft\Windows\Temporary Internet Files\Content.IE5\75FNT2FZ\medium-user-boy-icon-young-66.6-15955[1]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5051" y="5534008"/>
            <a:ext cx="360000" cy="62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C:\Users\mom\AppData\Local\Microsoft\Windows\Temporary Internet Files\Content.IE5\0MT45BGJ\large-user-boy-icon-33.3-15954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595" y="5550600"/>
            <a:ext cx="360000" cy="62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3" descr="C:\Users\mom\AppData\Local\Microsoft\Windows\Temporary Internet Files\Content.IE5\75FNT2FZ\woman-user-female-icon-15953-large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8480" y="5570550"/>
            <a:ext cx="393484" cy="58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4" descr="C:\Users\mom\AppData\Local\Microsoft\Windows\Temporary Internet Files\Content.IE5\3SX2JBM7\medium-user-male-icon-tie-66.6-15950[1]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95" y="5545800"/>
            <a:ext cx="360000" cy="62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5" descr="C:\Users\mom\AppData\Local\Microsoft\Windows\Temporary Internet Files\Content.IE5\75FNT2FZ\medium-user-boy-icon-young-66.6-15955[1]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995" y="5550600"/>
            <a:ext cx="360000" cy="62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mom\AppData\Local\Microsoft\Windows\Temporary Internet Files\Content.IE5\75FNT2FZ\large-Computer-User-166.6-6270[1]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513962"/>
            <a:ext cx="1650512" cy="1210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27136" y="2209800"/>
            <a:ext cx="7977053" cy="838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Arial Narrow" panose="020B0606020202030204" pitchFamily="34" charset="0"/>
              </a:rPr>
              <a:t>MARKETPLACE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6" name="Up Arrow 35"/>
          <p:cNvSpPr/>
          <p:nvPr/>
        </p:nvSpPr>
        <p:spPr>
          <a:xfrm>
            <a:off x="4495800" y="4248150"/>
            <a:ext cx="727115" cy="586410"/>
          </a:xfrm>
          <a:prstGeom prst="up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 rot="10800000" flipV="1">
            <a:off x="3870948" y="4724400"/>
            <a:ext cx="199645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People/Civil Society</a:t>
            </a:r>
            <a:endParaRPr lang="en-US" dirty="0">
              <a:latin typeface="Arial Narrow" panose="020B0606020202030204" pitchFamily="34" charset="0"/>
            </a:endParaRPr>
          </a:p>
        </p:txBody>
      </p:sp>
      <p:pic>
        <p:nvPicPr>
          <p:cNvPr id="48" name="Picture 10" descr="C:\Users\mom\AppData\Local\Microsoft\Windows\Temporary Internet Files\Content.IE5\75FNT2FZ\sharingculture[1]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799" y="1091298"/>
            <a:ext cx="2209800" cy="1601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8" descr="C:\Users\mom\AppData\Local\Microsoft\Windows\Temporary Internet Files\Content.IE5\0MT45BGJ\meeting-clipart[1]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9464" y="1083702"/>
            <a:ext cx="190500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Rectangle 50"/>
          <p:cNvSpPr/>
          <p:nvPr/>
        </p:nvSpPr>
        <p:spPr>
          <a:xfrm>
            <a:off x="6582543" y="2520094"/>
            <a:ext cx="1466452" cy="34485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 Narrow" panose="020B0606020202030204" pitchFamily="34" charset="0"/>
              </a:rPr>
              <a:t>Cooperatives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744215" y="2520094"/>
            <a:ext cx="2422044" cy="36487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 Narrow" panose="020B0606020202030204" pitchFamily="34" charset="0"/>
              </a:rPr>
              <a:t>Social Sharing Economies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66829" y="3200400"/>
            <a:ext cx="1500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Non-taxable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729429" y="3276600"/>
            <a:ext cx="1500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Non-taxable</a:t>
            </a:r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837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An accurate count of people in the event of a crisis, with food and wellness </a:t>
            </a:r>
            <a:r>
              <a:rPr lang="en-US" dirty="0" smtClean="0">
                <a:latin typeface="Arial Narrow" panose="020B0606020202030204" pitchFamily="34" charset="0"/>
              </a:rPr>
              <a:t>benchmarking</a:t>
            </a:r>
            <a:r>
              <a:rPr lang="en-US" dirty="0" smtClean="0">
                <a:latin typeface="Arial Narrow" panose="020B0606020202030204" pitchFamily="34" charset="0"/>
              </a:rPr>
              <a:t>.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Wearable technology protects the students and the members of the community.</a:t>
            </a:r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805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International Investment into an Innovation Shared Service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30 - Mitigate risk by transferring the development of innovation offers to a civil society cooperative and commons with results in a marketplace.  </a:t>
            </a:r>
          </a:p>
          <a:p>
            <a:pPr lvl="2"/>
            <a:r>
              <a:rPr lang="en-US" dirty="0" smtClean="0">
                <a:latin typeface="Arial Narrow" panose="020B0606020202030204" pitchFamily="34" charset="0"/>
              </a:rPr>
              <a:t>Tax credit</a:t>
            </a:r>
          </a:p>
          <a:p>
            <a:pPr lvl="2"/>
            <a:r>
              <a:rPr lang="en-US" dirty="0" smtClean="0">
                <a:latin typeface="Arial Narrow" panose="020B0606020202030204" pitchFamily="34" charset="0"/>
              </a:rPr>
              <a:t>Social Responsibility 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20 - Upgrade and Improve Change current packaging and reduction on the plastic use in all manufacturing 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10 – Run and Operate with monitoring </a:t>
            </a:r>
          </a:p>
          <a:p>
            <a:pPr lvl="1"/>
            <a:endParaRPr lang="en-US" dirty="0" smtClean="0">
              <a:latin typeface="Arial Narrow" panose="020B060602020203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International Education for All Strategy</a:t>
            </a:r>
            <a:br>
              <a:rPr lang="en-US" dirty="0" smtClean="0">
                <a:latin typeface="Arial Narrow" panose="020B0606020202030204" pitchFamily="34" charset="0"/>
              </a:rPr>
            </a:br>
            <a:r>
              <a:rPr lang="en-US" sz="2000" dirty="0" smtClean="0">
                <a:latin typeface="Arial Narrow" panose="020B0606020202030204" pitchFamily="34" charset="0"/>
              </a:rPr>
              <a:t>Hardest to reach populations shared service “International Innovation Incubator”</a:t>
            </a:r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3806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7862137"/>
              </p:ext>
            </p:extLst>
          </p:nvPr>
        </p:nvGraphicFramePr>
        <p:xfrm>
          <a:off x="457200" y="18288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752600"/>
                <a:gridCol w="1905000"/>
                <a:gridCol w="2819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panose="020B0606020202030204" pitchFamily="34" charset="0"/>
                        </a:rPr>
                        <a:t>Partners in </a:t>
                      </a:r>
                      <a:r>
                        <a:rPr lang="en-US" dirty="0" err="1" smtClean="0">
                          <a:latin typeface="Arial Narrow" panose="020B0606020202030204" pitchFamily="34" charset="0"/>
                        </a:rPr>
                        <a:t>aresale</a:t>
                      </a:r>
                      <a:r>
                        <a:rPr lang="en-US" dirty="0" smtClean="0">
                          <a:latin typeface="Arial Narrow" panose="020B0606020202030204" pitchFamily="34" charset="0"/>
                        </a:rPr>
                        <a:t> model</a:t>
                      </a:r>
                      <a:endParaRPr lang="en-US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panose="020B0606020202030204" pitchFamily="34" charset="0"/>
                        </a:rPr>
                        <a:t>Maturity </a:t>
                      </a:r>
                      <a:endParaRPr lang="en-US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panose="020B0606020202030204" pitchFamily="34" charset="0"/>
                        </a:rPr>
                        <a:t>Region authority</a:t>
                      </a:r>
                      <a:endParaRPr lang="en-US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panose="020B0606020202030204" pitchFamily="34" charset="0"/>
                        </a:rPr>
                        <a:t>Rewards based on invested and performance thresholds</a:t>
                      </a:r>
                      <a:endParaRPr lang="en-US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panose="020B0606020202030204" pitchFamily="34" charset="0"/>
                        </a:rPr>
                        <a:t>10-A </a:t>
                      </a:r>
                      <a:r>
                        <a:rPr lang="en-US" dirty="0" smtClean="0">
                          <a:latin typeface="Arial Narrow" panose="020B0606020202030204" pitchFamily="34" charset="0"/>
                        </a:rPr>
                        <a:t>small reseller</a:t>
                      </a:r>
                      <a:r>
                        <a:rPr lang="en-US" baseline="0" dirty="0" smtClean="0">
                          <a:latin typeface="Arial Narrow" panose="020B0606020202030204" pitchFamily="34" charset="0"/>
                        </a:rPr>
                        <a:t> </a:t>
                      </a:r>
                      <a:endParaRPr lang="en-US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Healthy number of partners who can represent a specific offer,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Focuses on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an offer without full product expertise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Has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invested n the development and training eligible for rebates, rewards and discount thresholds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panose="020B0606020202030204" pitchFamily="34" charset="0"/>
                        </a:rPr>
                        <a:t>20-A </a:t>
                      </a:r>
                      <a:r>
                        <a:rPr lang="en-US" dirty="0" smtClean="0">
                          <a:latin typeface="Arial Narrow" panose="020B0606020202030204" pitchFamily="34" charset="0"/>
                        </a:rPr>
                        <a:t>medium size reseller</a:t>
                      </a:r>
                      <a:r>
                        <a:rPr lang="en-US" baseline="0" dirty="0" smtClean="0">
                          <a:latin typeface="Arial Narrow" panose="020B0606020202030204" pitchFamily="34" charset="0"/>
                        </a:rPr>
                        <a:t> 2 tier</a:t>
                      </a:r>
                      <a:endParaRPr lang="en-US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Healthy number of partners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effective at managing a product line including service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Represents a geography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of customers by certification of product line and 1</a:t>
                      </a:r>
                      <a:r>
                        <a:rPr lang="en-US" sz="1600" baseline="30000" dirty="0" smtClean="0">
                          <a:latin typeface="Arial Narrow" panose="020B0606020202030204" pitchFamily="34" charset="0"/>
                        </a:rPr>
                        <a:t>st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level service support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Has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invested n the development and training eligible for rebates, rewards and discount thresholds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panose="020B0606020202030204" pitchFamily="34" charset="0"/>
                        </a:rPr>
                        <a:t>30-A </a:t>
                      </a:r>
                      <a:r>
                        <a:rPr lang="en-US" dirty="0" smtClean="0">
                          <a:latin typeface="Arial Narrow" panose="020B0606020202030204" pitchFamily="34" charset="0"/>
                        </a:rPr>
                        <a:t>distributor</a:t>
                      </a:r>
                      <a:r>
                        <a:rPr lang="en-US" baseline="0" dirty="0" smtClean="0">
                          <a:latin typeface="Arial Narrow" panose="020B0606020202030204" pitchFamily="34" charset="0"/>
                        </a:rPr>
                        <a:t> </a:t>
                      </a:r>
                      <a:endParaRPr lang="en-US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A healthy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number of distribution channels to fulfill the regions through resale channels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Has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regional repair and storage for massive quantities 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Has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invested n the development and training eligible for rebates, rewards and discount thresholds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External </a:t>
            </a:r>
            <a:r>
              <a:rPr lang="en-US" dirty="0" smtClean="0">
                <a:latin typeface="Arial Narrow" panose="020B0606020202030204" pitchFamily="34" charset="0"/>
              </a:rPr>
              <a:t>Partners </a:t>
            </a:r>
            <a:r>
              <a:rPr lang="en-US" dirty="0" smtClean="0">
                <a:latin typeface="Arial Narrow" panose="020B0606020202030204" pitchFamily="34" charset="0"/>
              </a:rPr>
              <a:t>with </a:t>
            </a:r>
            <a:r>
              <a:rPr lang="en-US" dirty="0" smtClean="0">
                <a:latin typeface="Arial Narrow" panose="020B0606020202030204" pitchFamily="34" charset="0"/>
              </a:rPr>
              <a:t>Distributor </a:t>
            </a:r>
            <a:r>
              <a:rPr lang="en-US" dirty="0" smtClean="0">
                <a:latin typeface="Arial Narrow" panose="020B0606020202030204" pitchFamily="34" charset="0"/>
              </a:rPr>
              <a:t>Patterns</a:t>
            </a:r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838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42778"/>
              </p:ext>
            </p:extLst>
          </p:nvPr>
        </p:nvGraphicFramePr>
        <p:xfrm>
          <a:off x="304800" y="1592552"/>
          <a:ext cx="4343399" cy="430619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540479"/>
                <a:gridCol w="964721"/>
                <a:gridCol w="838199"/>
              </a:tblGrid>
              <a:tr h="31865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panose="020B0606020202030204" pitchFamily="34" charset="0"/>
                        </a:rPr>
                        <a:t>Variables</a:t>
                      </a:r>
                      <a:endParaRPr lang="en-US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panose="020B0606020202030204" pitchFamily="34" charset="0"/>
                        </a:rPr>
                        <a:t>Access</a:t>
                      </a:r>
                      <a:endParaRPr lang="en-US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panose="020B0606020202030204" pitchFamily="34" charset="0"/>
                        </a:rPr>
                        <a:t>None</a:t>
                      </a:r>
                      <a:endParaRPr lang="en-US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3056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panose="020B0606020202030204" pitchFamily="34" charset="0"/>
                        </a:rPr>
                        <a:t>Lives with both parents</a:t>
                      </a:r>
                      <a:endParaRPr lang="en-US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46960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panose="020B0606020202030204" pitchFamily="34" charset="0"/>
                        </a:rPr>
                        <a:t>Sustainable</a:t>
                      </a:r>
                      <a:r>
                        <a:rPr lang="en-US" baseline="0" dirty="0" smtClean="0">
                          <a:latin typeface="Arial Narrow" panose="020B0606020202030204" pitchFamily="34" charset="0"/>
                        </a:rPr>
                        <a:t> Income</a:t>
                      </a:r>
                      <a:endParaRPr lang="en-US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2099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panose="020B0606020202030204" pitchFamily="34" charset="0"/>
                        </a:rPr>
                        <a:t>Safe</a:t>
                      </a:r>
                      <a:r>
                        <a:rPr lang="en-US" baseline="0" dirty="0" smtClean="0">
                          <a:latin typeface="Arial Narrow" panose="020B0606020202030204" pitchFamily="34" charset="0"/>
                        </a:rPr>
                        <a:t> Child Care</a:t>
                      </a:r>
                      <a:endParaRPr lang="en-US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panose="020B0606020202030204" pitchFamily="34" charset="0"/>
                        </a:rPr>
                        <a:t>Healthcare</a:t>
                      </a:r>
                      <a:endParaRPr lang="en-US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49051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panose="020B0606020202030204" pitchFamily="34" charset="0"/>
                        </a:rPr>
                        <a:t>Food </a:t>
                      </a:r>
                      <a:endParaRPr lang="en-US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49051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panose="020B0606020202030204" pitchFamily="34" charset="0"/>
                        </a:rPr>
                        <a:t>Housing</a:t>
                      </a:r>
                      <a:endParaRPr lang="en-US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49051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panose="020B0606020202030204" pitchFamily="34" charset="0"/>
                        </a:rPr>
                        <a:t>Education</a:t>
                      </a:r>
                      <a:endParaRPr lang="en-US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49051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panose="020B0606020202030204" pitchFamily="34" charset="0"/>
                        </a:rPr>
                        <a:t>Access to Grandparents</a:t>
                      </a:r>
                      <a:endParaRPr lang="en-US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71451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Variables for an agent or agent(s)</a:t>
            </a:r>
            <a:br>
              <a:rPr lang="en-US" dirty="0" smtClean="0">
                <a:latin typeface="Arial Narrow" panose="020B0606020202030204" pitchFamily="34" charset="0"/>
              </a:rPr>
            </a:br>
            <a:r>
              <a:rPr lang="en-US" sz="2000" dirty="0" smtClean="0">
                <a:latin typeface="Arial Narrow" panose="020B0606020202030204" pitchFamily="34" charset="0"/>
              </a:rPr>
              <a:t>The birth to middle school events are rarely without trauma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4972050" y="1567799"/>
            <a:ext cx="1219200" cy="106680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4953000" y="3048000"/>
            <a:ext cx="1219200" cy="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Isosceles Triangle 16"/>
          <p:cNvSpPr/>
          <p:nvPr/>
        </p:nvSpPr>
        <p:spPr>
          <a:xfrm>
            <a:off x="4972050" y="4038600"/>
            <a:ext cx="1200150" cy="1371600"/>
          </a:xfrm>
          <a:prstGeom prst="triangl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lowchart: Collate 31"/>
          <p:cNvSpPr/>
          <p:nvPr/>
        </p:nvSpPr>
        <p:spPr>
          <a:xfrm rot="19883936">
            <a:off x="5905618" y="1377303"/>
            <a:ext cx="476250" cy="838200"/>
          </a:xfrm>
          <a:prstGeom prst="flowChartCollat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34" name="Straight Connector 33"/>
          <p:cNvCxnSpPr>
            <a:stCxn id="41" idx="3"/>
          </p:cNvCxnSpPr>
          <p:nvPr/>
        </p:nvCxnSpPr>
        <p:spPr>
          <a:xfrm flipH="1">
            <a:off x="5734048" y="1822944"/>
            <a:ext cx="1235944" cy="1225055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endCxn id="17" idx="0"/>
          </p:cNvCxnSpPr>
          <p:nvPr/>
        </p:nvCxnSpPr>
        <p:spPr>
          <a:xfrm>
            <a:off x="5562600" y="2634599"/>
            <a:ext cx="9525" cy="1404001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6791444" y="1411572"/>
            <a:ext cx="1219200" cy="481952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 Narrow" panose="020B0606020202030204" pitchFamily="34" charset="0"/>
              </a:rPr>
              <a:t>0-5 yrs.</a:t>
            </a:r>
            <a:endParaRPr lang="en-US" sz="1400" dirty="0">
              <a:latin typeface="Arial Narrow" panose="020B0606020202030204" pitchFamily="34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6791444" y="2035498"/>
            <a:ext cx="1219200" cy="48195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 Narrow" panose="020B0606020202030204" pitchFamily="34" charset="0"/>
              </a:rPr>
              <a:t>k-5th</a:t>
            </a:r>
            <a:endParaRPr lang="en-US" sz="1400" dirty="0">
              <a:latin typeface="Arial Narrow" panose="020B0606020202030204" pitchFamily="34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6791444" y="2718448"/>
            <a:ext cx="1219200" cy="48195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 Narrow" panose="020B0606020202030204" pitchFamily="34" charset="0"/>
              </a:rPr>
              <a:t>6-8th</a:t>
            </a:r>
            <a:endParaRPr lang="en-US" sz="1400" dirty="0">
              <a:latin typeface="Arial Narrow" panose="020B0606020202030204" pitchFamily="34" charset="0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6781800" y="3336599"/>
            <a:ext cx="1219200" cy="48195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 Narrow" panose="020B0606020202030204" pitchFamily="34" charset="0"/>
              </a:rPr>
              <a:t>9-12th</a:t>
            </a:r>
            <a:endParaRPr lang="en-US" sz="1400" dirty="0">
              <a:latin typeface="Arial Narrow" panose="020B0606020202030204" pitchFamily="34" charset="0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6781800" y="3962400"/>
            <a:ext cx="1219200" cy="48195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 Narrow" panose="020B0606020202030204" pitchFamily="34" charset="0"/>
              </a:rPr>
              <a:t>13-16th</a:t>
            </a:r>
            <a:endParaRPr lang="en-US" sz="1200" dirty="0">
              <a:latin typeface="Arial Narrow" panose="020B0606020202030204" pitchFamily="34" charset="0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6705600" y="4572000"/>
            <a:ext cx="1371600" cy="48195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 Narrow" panose="020B0606020202030204" pitchFamily="34" charset="0"/>
              </a:rPr>
              <a:t>Workforce</a:t>
            </a:r>
            <a:endParaRPr lang="en-US" sz="1200" dirty="0">
              <a:latin typeface="Arial Narrow" panose="020B0606020202030204" pitchFamily="34" charset="0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6705600" y="5206352"/>
            <a:ext cx="1371600" cy="481952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 Narrow" panose="020B0606020202030204" pitchFamily="34" charset="0"/>
              </a:rPr>
              <a:t>Seniors</a:t>
            </a:r>
            <a:endParaRPr lang="en-US" sz="1200" dirty="0">
              <a:latin typeface="Arial Narrow" panose="020B060602020203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0" y="6085361"/>
            <a:ext cx="9144000" cy="40011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 Narrow" panose="020B0606020202030204" pitchFamily="34" charset="0"/>
              </a:rPr>
              <a:t>Understanding the whole child or person to apply the right amount of effort to restore wellness</a:t>
            </a:r>
            <a:endParaRPr lang="en-US" sz="2000" dirty="0">
              <a:latin typeface="Arial Narrow" panose="020B0606020202030204" pitchFamily="34" charset="0"/>
            </a:endParaRPr>
          </a:p>
        </p:txBody>
      </p:sp>
      <p:cxnSp>
        <p:nvCxnSpPr>
          <p:cNvPr id="6" name="Straight Connector 5"/>
          <p:cNvCxnSpPr>
            <a:endCxn id="49" idx="1"/>
          </p:cNvCxnSpPr>
          <p:nvPr/>
        </p:nvCxnSpPr>
        <p:spPr>
          <a:xfrm>
            <a:off x="5734048" y="3048000"/>
            <a:ext cx="1172418" cy="2228932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127736" y="6568254"/>
            <a:ext cx="3014193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Arial Narrow" panose="020B0606020202030204" pitchFamily="34" charset="0"/>
              </a:rPr>
              <a:t>WICKED 2014@copyright Lisa Martinez 408.638.9016</a:t>
            </a:r>
            <a:endParaRPr lang="en-US" sz="11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39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Straight Connector 38"/>
          <p:cNvCxnSpPr/>
          <p:nvPr/>
        </p:nvCxnSpPr>
        <p:spPr>
          <a:xfrm flipH="1">
            <a:off x="5562600" y="1625108"/>
            <a:ext cx="9525" cy="382222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582665"/>
              </p:ext>
            </p:extLst>
          </p:nvPr>
        </p:nvGraphicFramePr>
        <p:xfrm>
          <a:off x="304801" y="1652548"/>
          <a:ext cx="4343399" cy="45720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09800"/>
                <a:gridCol w="1524000"/>
                <a:gridCol w="609599"/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 Narrow" panose="020B0606020202030204" pitchFamily="34" charset="0"/>
                        </a:rPr>
                        <a:t>Local Variables</a:t>
                      </a:r>
                      <a:endParaRPr lang="en-US" sz="18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 Narrow" panose="020B0606020202030204" pitchFamily="34" charset="0"/>
                        </a:rPr>
                        <a:t>True or False</a:t>
                      </a:r>
                      <a:endParaRPr lang="en-US" sz="18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 Narrow" panose="020B0606020202030204" pitchFamily="34" charset="0"/>
                        </a:rPr>
                        <a:t>Risk</a:t>
                      </a:r>
                      <a:endParaRPr lang="en-US" sz="18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 Narrow" panose="020B0606020202030204" pitchFamily="34" charset="0"/>
                        </a:rPr>
                        <a:t>Lives with both parents</a:t>
                      </a:r>
                      <a:endParaRPr lang="en-US" sz="16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459394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atin typeface="Arial Narrow" panose="020B0606020202030204" pitchFamily="34" charset="0"/>
                        </a:rPr>
                        <a:t>Access to Grandparents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35052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 Narrow" panose="020B0606020202030204" pitchFamily="34" charset="0"/>
                        </a:rPr>
                        <a:t>Sustainable</a:t>
                      </a:r>
                      <a:r>
                        <a:rPr lang="en-US" sz="1600" b="1" baseline="0" dirty="0" smtClean="0">
                          <a:latin typeface="Arial Narrow" panose="020B0606020202030204" pitchFamily="34" charset="0"/>
                        </a:rPr>
                        <a:t> Income</a:t>
                      </a:r>
                      <a:endParaRPr lang="en-US" sz="16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 Narrow" panose="020B0606020202030204" pitchFamily="34" charset="0"/>
                        </a:rPr>
                        <a:t>Healthcare</a:t>
                      </a:r>
                      <a:endParaRPr lang="en-US" sz="16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 Narrow" panose="020B0606020202030204" pitchFamily="34" charset="0"/>
                        </a:rPr>
                        <a:t>Food </a:t>
                      </a:r>
                      <a:endParaRPr lang="en-US" sz="16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 Narrow" panose="020B0606020202030204" pitchFamily="34" charset="0"/>
                        </a:rPr>
                        <a:t>Housing</a:t>
                      </a:r>
                      <a:endParaRPr lang="en-US" sz="16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 Narrow" panose="020B0606020202030204" pitchFamily="34" charset="0"/>
                        </a:rPr>
                        <a:t>Education</a:t>
                      </a:r>
                      <a:endParaRPr lang="en-US" sz="16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atin typeface="Arial Narrow" panose="020B0606020202030204" pitchFamily="34" charset="0"/>
                        </a:rPr>
                        <a:t>0-5 Year</a:t>
                      </a:r>
                      <a:r>
                        <a:rPr lang="en-US" sz="1600" b="1" baseline="0" dirty="0" smtClean="0">
                          <a:latin typeface="Arial Narrow" panose="020B0606020202030204" pitchFamily="34" charset="0"/>
                        </a:rPr>
                        <a:t> Olds Child Care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0" dirty="0" smtClean="0">
                          <a:latin typeface="Arial Narrow" panose="020B0606020202030204" pitchFamily="34" charset="0"/>
                        </a:rPr>
                        <a:t>9-12</a:t>
                      </a:r>
                      <a:r>
                        <a:rPr lang="en-US" sz="1600" b="1" baseline="30000" dirty="0" smtClean="0">
                          <a:latin typeface="Arial Narrow" panose="020B0606020202030204" pitchFamily="34" charset="0"/>
                        </a:rPr>
                        <a:t>th</a:t>
                      </a:r>
                      <a:r>
                        <a:rPr lang="en-US" sz="1600" b="1" baseline="0" dirty="0" smtClean="0">
                          <a:latin typeface="Arial Narrow" panose="020B0606020202030204" pitchFamily="34" charset="0"/>
                        </a:rPr>
                        <a:t> Grade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0" dirty="0" smtClean="0">
                          <a:latin typeface="Arial Narrow" panose="020B0606020202030204" pitchFamily="34" charset="0"/>
                        </a:rPr>
                        <a:t>Workforce and Elders</a:t>
                      </a:r>
                      <a:endParaRPr lang="en-US" sz="16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7145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Human Ecology Variables agent </a:t>
            </a:r>
            <a:r>
              <a:rPr lang="en-US" dirty="0" smtClean="0">
                <a:latin typeface="Arial Narrow" panose="020B0606020202030204" pitchFamily="34" charset="0"/>
              </a:rPr>
              <a:t>or agent(s)</a:t>
            </a:r>
            <a:br>
              <a:rPr lang="en-US" dirty="0" smtClean="0">
                <a:latin typeface="Arial Narrow" panose="020B0606020202030204" pitchFamily="34" charset="0"/>
              </a:rPr>
            </a:br>
            <a:r>
              <a:rPr lang="en-US" sz="2000" dirty="0" smtClean="0">
                <a:latin typeface="Arial Narrow" panose="020B0606020202030204" pitchFamily="34" charset="0"/>
              </a:rPr>
              <a:t>Measuring and Grouping for Capacity Planning and Wellness across borders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4972050" y="1567799"/>
            <a:ext cx="1219200" cy="10668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4724400" y="3047999"/>
            <a:ext cx="1447800" cy="1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Isosceles Triangle 16"/>
          <p:cNvSpPr/>
          <p:nvPr/>
        </p:nvSpPr>
        <p:spPr>
          <a:xfrm rot="10800000">
            <a:off x="4981575" y="3029109"/>
            <a:ext cx="1200150" cy="1371600"/>
          </a:xfrm>
          <a:prstGeom prst="triangl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>
            <a:stCxn id="41" idx="3"/>
          </p:cNvCxnSpPr>
          <p:nvPr/>
        </p:nvCxnSpPr>
        <p:spPr>
          <a:xfrm flipH="1">
            <a:off x="6143743" y="1822944"/>
            <a:ext cx="826249" cy="1225055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6791444" y="1411572"/>
            <a:ext cx="1219200" cy="481952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 Narrow" panose="020B0606020202030204" pitchFamily="34" charset="0"/>
              </a:rPr>
              <a:t>0-5 yrs.</a:t>
            </a:r>
            <a:endParaRPr lang="en-US" sz="1600" dirty="0">
              <a:latin typeface="Arial Narrow" panose="020B0606020202030204" pitchFamily="34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6791444" y="2035498"/>
            <a:ext cx="1219200" cy="481952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 Narrow" panose="020B0606020202030204" pitchFamily="34" charset="0"/>
              </a:rPr>
              <a:t>k-5th</a:t>
            </a:r>
            <a:endParaRPr lang="en-US" sz="1600" dirty="0">
              <a:latin typeface="Arial Narrow" panose="020B0606020202030204" pitchFamily="34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6791444" y="2718448"/>
            <a:ext cx="1219200" cy="481952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 Narrow" panose="020B0606020202030204" pitchFamily="34" charset="0"/>
              </a:rPr>
              <a:t>6-8th</a:t>
            </a:r>
            <a:endParaRPr lang="en-US" sz="1600" dirty="0">
              <a:latin typeface="Arial Narrow" panose="020B0606020202030204" pitchFamily="34" charset="0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6781800" y="3336599"/>
            <a:ext cx="1219200" cy="481952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 Narrow" panose="020B0606020202030204" pitchFamily="34" charset="0"/>
              </a:rPr>
              <a:t>9-12th</a:t>
            </a:r>
            <a:endParaRPr lang="en-US" sz="1600" dirty="0">
              <a:latin typeface="Arial Narrow" panose="020B0606020202030204" pitchFamily="34" charset="0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6781800" y="3962400"/>
            <a:ext cx="1219200" cy="481952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 Narrow" panose="020B0606020202030204" pitchFamily="34" charset="0"/>
              </a:rPr>
              <a:t>13-20th</a:t>
            </a:r>
            <a:endParaRPr lang="en-US" sz="1600" dirty="0">
              <a:latin typeface="Arial Narrow" panose="020B0606020202030204" pitchFamily="34" charset="0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6705600" y="4572000"/>
            <a:ext cx="1371600" cy="481952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 Narrow" panose="020B0606020202030204" pitchFamily="34" charset="0"/>
              </a:rPr>
              <a:t>Workforce</a:t>
            </a:r>
            <a:endParaRPr lang="en-US" sz="1600" dirty="0">
              <a:latin typeface="Arial Narrow" panose="020B0606020202030204" pitchFamily="34" charset="0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6705600" y="5206352"/>
            <a:ext cx="1371600" cy="48195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 Narrow" panose="020B0606020202030204" pitchFamily="34" charset="0"/>
              </a:rPr>
              <a:t>Elders Seniors</a:t>
            </a:r>
            <a:endParaRPr lang="en-US" sz="1600" dirty="0">
              <a:latin typeface="Arial Narrow" panose="020B060602020203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04800" y="6148940"/>
            <a:ext cx="8153400" cy="40011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 Narrow" panose="020B0606020202030204" pitchFamily="34" charset="0"/>
              </a:rPr>
              <a:t>Understanding the whole child to apply the right amount of effort to restore wellness</a:t>
            </a:r>
            <a:endParaRPr lang="en-US" sz="2000" dirty="0">
              <a:latin typeface="Arial Narrow" panose="020B0606020202030204" pitchFamily="34" charset="0"/>
            </a:endParaRPr>
          </a:p>
        </p:txBody>
      </p:sp>
      <p:cxnSp>
        <p:nvCxnSpPr>
          <p:cNvPr id="20" name="Straight Connector 19"/>
          <p:cNvCxnSpPr>
            <a:stCxn id="42" idx="3"/>
          </p:cNvCxnSpPr>
          <p:nvPr/>
        </p:nvCxnSpPr>
        <p:spPr>
          <a:xfrm flipH="1">
            <a:off x="6143744" y="2446870"/>
            <a:ext cx="826248" cy="60113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43" idx="2"/>
          </p:cNvCxnSpPr>
          <p:nvPr/>
        </p:nvCxnSpPr>
        <p:spPr>
          <a:xfrm flipH="1">
            <a:off x="6143743" y="2959424"/>
            <a:ext cx="647701" cy="88575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6" idx="2"/>
          </p:cNvCxnSpPr>
          <p:nvPr/>
        </p:nvCxnSpPr>
        <p:spPr>
          <a:xfrm flipH="1" flipV="1">
            <a:off x="6143743" y="3048000"/>
            <a:ext cx="638057" cy="529575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7" idx="2"/>
          </p:cNvCxnSpPr>
          <p:nvPr/>
        </p:nvCxnSpPr>
        <p:spPr>
          <a:xfrm flipH="1" flipV="1">
            <a:off x="6143743" y="3048000"/>
            <a:ext cx="638057" cy="1155376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48" idx="2"/>
          </p:cNvCxnSpPr>
          <p:nvPr/>
        </p:nvCxnSpPr>
        <p:spPr>
          <a:xfrm flipH="1" flipV="1">
            <a:off x="6143743" y="3047999"/>
            <a:ext cx="561857" cy="1764977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49" idx="2"/>
          </p:cNvCxnSpPr>
          <p:nvPr/>
        </p:nvCxnSpPr>
        <p:spPr>
          <a:xfrm flipH="1" flipV="1">
            <a:off x="6143743" y="3048000"/>
            <a:ext cx="561857" cy="2399328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Freeform 23"/>
          <p:cNvSpPr/>
          <p:nvPr/>
        </p:nvSpPr>
        <p:spPr>
          <a:xfrm>
            <a:off x="-4116" y="0"/>
            <a:ext cx="9148115" cy="304800"/>
          </a:xfrm>
          <a:custGeom>
            <a:avLst/>
            <a:gdLst/>
            <a:ahLst/>
            <a:cxnLst/>
            <a:rect l="l" t="t" r="r" b="b"/>
            <a:pathLst>
              <a:path w="9028800" h="516800">
                <a:moveTo>
                  <a:pt x="0" y="0"/>
                </a:moveTo>
                <a:lnTo>
                  <a:pt x="9028800" y="0"/>
                </a:lnTo>
                <a:lnTo>
                  <a:pt x="9028800" y="516800"/>
                </a:lnTo>
                <a:lnTo>
                  <a:pt x="0" y="516800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lIns="36000" tIns="18000" rIns="36000" bIns="18000"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Arial Narrow"/>
              </a:rPr>
              <a:t>Engage Civil Society To Acquire Supply and Demand Variables</a:t>
            </a:r>
            <a:endParaRPr sz="2000" b="1" dirty="0">
              <a:solidFill>
                <a:schemeClr val="bg1"/>
              </a:solidFill>
              <a:latin typeface="Arial Narrow"/>
            </a:endParaRPr>
          </a:p>
        </p:txBody>
      </p:sp>
      <p:sp>
        <p:nvSpPr>
          <p:cNvPr id="8" name="Trapezoid 7"/>
          <p:cNvSpPr/>
          <p:nvPr/>
        </p:nvSpPr>
        <p:spPr>
          <a:xfrm>
            <a:off x="5086350" y="3952728"/>
            <a:ext cx="1009650" cy="1484928"/>
          </a:xfrm>
          <a:prstGeom prst="trapezoid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llate 8"/>
          <p:cNvSpPr/>
          <p:nvPr/>
        </p:nvSpPr>
        <p:spPr>
          <a:xfrm rot="16200000">
            <a:off x="5334000" y="1066800"/>
            <a:ext cx="457200" cy="914400"/>
          </a:xfrm>
          <a:prstGeom prst="flowChartCollat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657600" y="6549050"/>
            <a:ext cx="29718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latin typeface="Arial Narrow" panose="020B0606020202030204" pitchFamily="34" charset="0"/>
              </a:rPr>
              <a:t>WICKED 2014@copyright Lisa Martinez 408.638.9016</a:t>
            </a:r>
          </a:p>
        </p:txBody>
      </p:sp>
    </p:spTree>
    <p:extLst>
      <p:ext uri="{BB962C8B-B14F-4D97-AF65-F5344CB8AC3E}">
        <p14:creationId xmlns:p14="http://schemas.microsoft.com/office/powerpoint/2010/main" val="159626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978568" y="1515745"/>
            <a:ext cx="4038600" cy="130365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654216" y="2021344"/>
            <a:ext cx="298784" cy="30657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978568" y="2811145"/>
            <a:ext cx="4038600" cy="130365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4652712" y="3189188"/>
            <a:ext cx="298784" cy="30657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978568" y="4158565"/>
            <a:ext cx="4038600" cy="155643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584032" y="4747376"/>
            <a:ext cx="298784" cy="3065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Ocean Ecology Sustainable Education </a:t>
            </a:r>
            <a:br>
              <a:rPr lang="en-US" dirty="0" smtClean="0">
                <a:latin typeface="Arial Narrow" panose="020B0606020202030204" pitchFamily="34" charset="0"/>
              </a:rPr>
            </a:br>
            <a:r>
              <a:rPr lang="en-US" sz="2200" dirty="0" smtClean="0">
                <a:latin typeface="Arial Narrow" panose="020B0606020202030204" pitchFamily="34" charset="0"/>
              </a:rPr>
              <a:t>International to National to civil society Portfolio&gt;Programs to projects</a:t>
            </a:r>
            <a:endParaRPr lang="en-US" sz="22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017168" y="5715000"/>
            <a:ext cx="1447800" cy="3810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 Narrow" panose="020B0606020202030204" pitchFamily="34" charset="0"/>
              </a:rPr>
              <a:t>A Person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6791444" y="1411572"/>
            <a:ext cx="1219200" cy="481952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0-5 yrs.</a:t>
            </a:r>
            <a:endParaRPr lang="en-US" sz="1600" dirty="0">
              <a:solidFill>
                <a:schemeClr val="accent6">
                  <a:lumMod val="60000"/>
                  <a:lumOff val="4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6791444" y="2035498"/>
            <a:ext cx="1219200" cy="481952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 Narrow" panose="020B0606020202030204" pitchFamily="34" charset="0"/>
              </a:rPr>
              <a:t>k-5th</a:t>
            </a:r>
            <a:endParaRPr lang="en-US" sz="1600" dirty="0">
              <a:latin typeface="Arial Narrow" panose="020B0606020202030204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6791444" y="2718448"/>
            <a:ext cx="1219200" cy="481952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 Narrow" panose="020B0606020202030204" pitchFamily="34" charset="0"/>
              </a:rPr>
              <a:t>6-8th</a:t>
            </a:r>
            <a:endParaRPr lang="en-US" sz="1600" dirty="0">
              <a:latin typeface="Arial Narrow" panose="020B0606020202030204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781800" y="3336599"/>
            <a:ext cx="1219200" cy="481952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9-12th</a:t>
            </a:r>
            <a:endParaRPr lang="en-US" sz="1600" dirty="0">
              <a:solidFill>
                <a:schemeClr val="accent6">
                  <a:lumMod val="60000"/>
                  <a:lumOff val="4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781800" y="3962400"/>
            <a:ext cx="1219200" cy="481952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13-20th</a:t>
            </a:r>
            <a:endParaRPr lang="en-US" sz="1600" dirty="0">
              <a:solidFill>
                <a:schemeClr val="accent6">
                  <a:lumMod val="60000"/>
                  <a:lumOff val="4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6705600" y="4572000"/>
            <a:ext cx="1371600" cy="481952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Workforce</a:t>
            </a:r>
            <a:endParaRPr lang="en-US" sz="1600" dirty="0">
              <a:solidFill>
                <a:schemeClr val="accent6">
                  <a:lumMod val="60000"/>
                  <a:lumOff val="4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6705600" y="5206352"/>
            <a:ext cx="1371600" cy="481952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Elders Seniors</a:t>
            </a:r>
            <a:endParaRPr lang="en-US" sz="1600" dirty="0">
              <a:solidFill>
                <a:schemeClr val="accent6">
                  <a:lumMod val="60000"/>
                  <a:lumOff val="40000"/>
                </a:schemeClr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741068" y="1411572"/>
            <a:ext cx="0" cy="42767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stCxn id="8" idx="2"/>
          </p:cNvCxnSpPr>
          <p:nvPr/>
        </p:nvCxnSpPr>
        <p:spPr>
          <a:xfrm flipH="1">
            <a:off x="5741068" y="2276474"/>
            <a:ext cx="1050376" cy="441974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2"/>
          </p:cNvCxnSpPr>
          <p:nvPr/>
        </p:nvCxnSpPr>
        <p:spPr>
          <a:xfrm flipH="1" flipV="1">
            <a:off x="5741068" y="2718448"/>
            <a:ext cx="1050376" cy="240976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3162300" y="4158566"/>
            <a:ext cx="571500" cy="46867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17"/>
          <p:cNvSpPr/>
          <p:nvPr/>
        </p:nvSpPr>
        <p:spPr>
          <a:xfrm>
            <a:off x="3352800" y="1723535"/>
            <a:ext cx="762000" cy="623926"/>
          </a:xfrm>
          <a:prstGeom prst="triangl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514600" y="4165204"/>
            <a:ext cx="571500" cy="46867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810000" y="4165204"/>
            <a:ext cx="571500" cy="46867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200400" y="4697704"/>
            <a:ext cx="571500" cy="46867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552700" y="4704342"/>
            <a:ext cx="571500" cy="46867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3848100" y="4704342"/>
            <a:ext cx="571500" cy="46867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200400" y="5212990"/>
            <a:ext cx="571500" cy="46867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552700" y="5219628"/>
            <a:ext cx="571500" cy="46867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3848100" y="5219628"/>
            <a:ext cx="571500" cy="46867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iamond 26"/>
          <p:cNvSpPr/>
          <p:nvPr/>
        </p:nvSpPr>
        <p:spPr>
          <a:xfrm>
            <a:off x="2438400" y="3061198"/>
            <a:ext cx="914400" cy="618151"/>
          </a:xfrm>
          <a:prstGeom prst="diamond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iamond 27"/>
          <p:cNvSpPr/>
          <p:nvPr/>
        </p:nvSpPr>
        <p:spPr>
          <a:xfrm>
            <a:off x="3485147" y="3061198"/>
            <a:ext cx="914400" cy="618151"/>
          </a:xfrm>
          <a:prstGeom prst="diamond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143000" y="4203376"/>
            <a:ext cx="152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latin typeface="Arial Narrow" panose="020B0606020202030204" pitchFamily="34" charset="0"/>
              </a:rPr>
              <a:t>Projects</a:t>
            </a:r>
          </a:p>
          <a:p>
            <a:r>
              <a:rPr lang="en-US" b="1" dirty="0" smtClean="0">
                <a:latin typeface="Arial Narrow" panose="020B0606020202030204" pitchFamily="34" charset="0"/>
              </a:rPr>
              <a:t>Ocean </a:t>
            </a:r>
            <a:r>
              <a:rPr lang="en-US" b="1" dirty="0" smtClean="0">
                <a:latin typeface="Arial Narrow" panose="020B0606020202030204" pitchFamily="34" charset="0"/>
              </a:rPr>
              <a:t>Ecology</a:t>
            </a:r>
          </a:p>
          <a:p>
            <a:r>
              <a:rPr lang="en-US" b="1" dirty="0" smtClean="0">
                <a:latin typeface="Arial Narrow" panose="020B0606020202030204" pitchFamily="34" charset="0"/>
              </a:rPr>
              <a:t>National Geographic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143000" y="2743200"/>
            <a:ext cx="16954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latin typeface="Arial Narrow" panose="020B0606020202030204" pitchFamily="34" charset="0"/>
              </a:rPr>
              <a:t>Programs</a:t>
            </a:r>
          </a:p>
          <a:p>
            <a:r>
              <a:rPr lang="en-US" b="1" dirty="0" smtClean="0">
                <a:latin typeface="Arial Narrow" panose="020B0606020202030204" pitchFamily="34" charset="0"/>
              </a:rPr>
              <a:t>Khan Academy</a:t>
            </a:r>
            <a:endParaRPr lang="en-US" b="1" dirty="0" smtClean="0">
              <a:latin typeface="Arial Narrow" panose="020B0606020202030204" pitchFamily="34" charset="0"/>
            </a:endParaRPr>
          </a:p>
          <a:p>
            <a:r>
              <a:rPr lang="en-US" b="1" dirty="0" smtClean="0">
                <a:latin typeface="Arial Narrow" panose="020B0606020202030204" pitchFamily="34" charset="0"/>
              </a:rPr>
              <a:t>Waters Foundation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035957" y="1591270"/>
            <a:ext cx="19619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 Narrow" panose="020B0606020202030204" pitchFamily="34" charset="0"/>
              </a:rPr>
              <a:t>DESIGN </a:t>
            </a:r>
          </a:p>
          <a:p>
            <a:r>
              <a:rPr lang="en-US" b="1" dirty="0" err="1" smtClean="0">
                <a:latin typeface="Arial Narrow" panose="020B0606020202030204" pitchFamily="34" charset="0"/>
              </a:rPr>
              <a:t>Caccoo</a:t>
            </a:r>
            <a:r>
              <a:rPr lang="en-US" b="1" dirty="0" smtClean="0">
                <a:latin typeface="Arial Narrow" panose="020B0606020202030204" pitchFamily="34" charset="0"/>
              </a:rPr>
              <a:t> Projects</a:t>
            </a:r>
            <a:endParaRPr lang="en-US" b="1" dirty="0">
              <a:latin typeface="Arial Narrow" panose="020B0606020202030204" pitchFamily="34" charset="0"/>
            </a:endParaRPr>
          </a:p>
          <a:p>
            <a:r>
              <a:rPr lang="en-US" b="1" dirty="0" smtClean="0">
                <a:latin typeface="Arial Narrow" panose="020B0606020202030204" pitchFamily="34" charset="0"/>
              </a:rPr>
              <a:t>Fish Tank Diagrams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572000" y="3124200"/>
            <a:ext cx="597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 Narrow" panose="020B0606020202030204" pitchFamily="34" charset="0"/>
              </a:rPr>
              <a:t>20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551446" y="4747376"/>
            <a:ext cx="401554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latin typeface="Arial Narrow" panose="020B0606020202030204" pitchFamily="34" charset="0"/>
              </a:rPr>
              <a:t>10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572000" y="1981200"/>
            <a:ext cx="597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 Narrow" panose="020B0606020202030204" pitchFamily="34" charset="0"/>
              </a:rPr>
              <a:t>30</a:t>
            </a:r>
            <a:endParaRPr lang="en-US" b="1" dirty="0">
              <a:latin typeface="Arial Narrow" panose="020B0606020202030204" pitchFamily="34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4572000" y="5053952"/>
            <a:ext cx="161424" cy="851548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079082" y="5901489"/>
            <a:ext cx="1985712" cy="64633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Risk Indicator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Enables Operations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754503" y="3683545"/>
            <a:ext cx="1588897" cy="36933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>
                <a:latin typeface="Arial Narrow" panose="020B0606020202030204" pitchFamily="34" charset="0"/>
              </a:rPr>
              <a:t>Enables </a:t>
            </a:r>
            <a:r>
              <a:rPr lang="en-US" dirty="0" smtClean="0">
                <a:latin typeface="Arial Narrow" panose="020B0606020202030204" pitchFamily="34" charset="0"/>
              </a:rPr>
              <a:t>Change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800350" y="2450068"/>
            <a:ext cx="1800493" cy="36933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>
                <a:latin typeface="Arial Narrow" panose="020B0606020202030204" pitchFamily="34" charset="0"/>
              </a:rPr>
              <a:t>Enables </a:t>
            </a:r>
            <a:r>
              <a:rPr lang="en-US" dirty="0" smtClean="0">
                <a:latin typeface="Arial Narrow" panose="020B0606020202030204" pitchFamily="34" charset="0"/>
              </a:rPr>
              <a:t>Innovation</a:t>
            </a:r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78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Financing for Development in an International Strategy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A global commons candidate for people and organizations or enterprises when Living in either context</a:t>
            </a:r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16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Data out of context is just raw data. 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Data with time stamps in original form without any manipulation has value.  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DAMA Foundation </a:t>
            </a:r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698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371600"/>
            <a:ext cx="7543800" cy="4301702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A person may interact with many, in day.</a:t>
            </a:r>
            <a:br>
              <a:rPr lang="en-US" dirty="0" smtClean="0">
                <a:latin typeface="Arial Narrow" panose="020B0606020202030204" pitchFamily="34" charset="0"/>
              </a:rPr>
            </a:br>
            <a:r>
              <a:rPr lang="en-US" sz="2000" dirty="0" smtClean="0">
                <a:latin typeface="Arial Narrow" panose="020B0606020202030204" pitchFamily="34" charset="0"/>
              </a:rPr>
              <a:t>How can anyone propose I manage these </a:t>
            </a:r>
            <a:r>
              <a:rPr lang="en-US" sz="2000" dirty="0" smtClean="0">
                <a:latin typeface="Arial Narrow" panose="020B0606020202030204" pitchFamily="34" charset="0"/>
              </a:rPr>
              <a:t>diverse technology </a:t>
            </a:r>
            <a:r>
              <a:rPr lang="en-US" sz="2000" dirty="0" smtClean="0">
                <a:latin typeface="Arial Narrow" panose="020B0606020202030204" pitchFamily="34" charset="0"/>
              </a:rPr>
              <a:t>behaviors?  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94142" y="-6263"/>
            <a:ext cx="4572000" cy="430887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ctr"/>
            <a:r>
              <a:rPr lang="en-US" sz="1100" dirty="0" smtClean="0">
                <a:latin typeface="Arial Narrow" panose="020B0606020202030204" pitchFamily="34" charset="0"/>
              </a:rPr>
              <a:t>Copyright @ 2014 WICKED Design Solutions</a:t>
            </a:r>
          </a:p>
          <a:p>
            <a:pPr algn="ctr"/>
            <a:r>
              <a:rPr lang="en-US" sz="1100" dirty="0" smtClean="0">
                <a:latin typeface="Arial Narrow" panose="020B0606020202030204" pitchFamily="34" charset="0"/>
              </a:rPr>
              <a:t>Lisa Martinez 408.638-9016 </a:t>
            </a:r>
            <a:endParaRPr lang="en-US" sz="1100" dirty="0">
              <a:latin typeface="Arial Narrow" panose="020B0606020202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3696" y="5638800"/>
            <a:ext cx="7010400" cy="1015663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 Narrow" panose="020B0606020202030204" pitchFamily="34" charset="0"/>
              </a:rPr>
              <a:t>If human rights are honored these many relationships only posses a record, with my name.  A hard copy or a single digital image of the transaction.  </a:t>
            </a: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71800" y="6610659"/>
            <a:ext cx="3014193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Arial Narrow" panose="020B0606020202030204" pitchFamily="34" charset="0"/>
              </a:rPr>
              <a:t>WICKED 2014@copyright Lisa Martinez 408.638.9016</a:t>
            </a:r>
            <a:endParaRPr lang="en-US" sz="1100" dirty="0">
              <a:latin typeface="Arial Narrow" panose="020B0606020202030204" pitchFamily="34" charset="0"/>
            </a:endParaRPr>
          </a:p>
        </p:txBody>
      </p:sp>
      <p:pic>
        <p:nvPicPr>
          <p:cNvPr id="7" name="Picture 3" descr="C:\Users\mom\AppData\Local\Microsoft\Windows\Temporary Internet Files\Content.IE5\75FNT2FZ\woman-user-female-icon-15953-large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828800"/>
            <a:ext cx="7620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2259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0479160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Current Focus on Service System Science</a:t>
            </a:r>
            <a:br>
              <a:rPr lang="en-US" dirty="0" smtClean="0">
                <a:latin typeface="Arial Narrow" panose="020B0606020202030204" pitchFamily="34" charset="0"/>
              </a:rPr>
            </a:br>
            <a:r>
              <a:rPr lang="en-US" sz="2000" dirty="0" smtClean="0">
                <a:latin typeface="Arial Narrow" panose="020B0606020202030204" pitchFamily="34" charset="0"/>
              </a:rPr>
              <a:t>Leverage the momentum “living individuals, living organizations, and living Enterprises”</a:t>
            </a:r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383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Technology delivery must change the way they deliver and they must not take our rights in using their offers.  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May 2014 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Report to the President on Big Data Security and Privacy</a:t>
            </a:r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001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Management Capabilities (3)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Business users who create, grant read privileges, update and archive of all party, offer and financial account management capabilities.  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Business users who create transactions using the management capabilities as reference data.  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Transaction Capabilities (2)</a:t>
            </a:r>
          </a:p>
          <a:p>
            <a:pPr lvl="2"/>
            <a:r>
              <a:rPr lang="en-US" dirty="0" smtClean="0">
                <a:latin typeface="Arial Narrow" panose="020B0606020202030204" pitchFamily="34" charset="0"/>
              </a:rPr>
              <a:t>Transactions DO NOT change master records, the transaction is a one time exception not the rule. </a:t>
            </a:r>
          </a:p>
          <a:p>
            <a:pPr lvl="2"/>
            <a:r>
              <a:rPr lang="en-US" dirty="0" smtClean="0">
                <a:latin typeface="Arial Narrow" panose="020B0606020202030204" pitchFamily="34" charset="0"/>
              </a:rPr>
              <a:t>Formal procedures exist to grant changes via an update in the management capability.  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5 Capability Model-SOX 404 </a:t>
            </a:r>
            <a:r>
              <a:rPr lang="en-US" dirty="0" smtClean="0">
                <a:latin typeface="Arial Narrow" panose="020B0606020202030204" pitchFamily="34" charset="0"/>
              </a:rPr>
              <a:t>Assurances</a:t>
            </a:r>
            <a:br>
              <a:rPr lang="en-US" dirty="0" smtClean="0">
                <a:latin typeface="Arial Narrow" panose="020B0606020202030204" pitchFamily="34" charset="0"/>
              </a:rPr>
            </a:br>
            <a:r>
              <a:rPr lang="en-US" sz="2200" dirty="0" smtClean="0">
                <a:latin typeface="Arial Narrow" panose="020B0606020202030204" pitchFamily="34" charset="0"/>
              </a:rPr>
              <a:t>Enable Governance by Design without the complexity</a:t>
            </a:r>
            <a:endParaRPr lang="en-US" sz="22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393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Income Statements and Reporting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Deduction  or Cost of Goods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Delivering and Managing Offers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Suppliers in mutually rewarding relationships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A purchase order must be approved and issued before work begins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Loyal Customers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A purchase order and any statement of work must be signed by customer and your authorized representative before shipment of any goods or services</a:t>
            </a:r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99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apezoid 6"/>
          <p:cNvSpPr/>
          <p:nvPr/>
        </p:nvSpPr>
        <p:spPr>
          <a:xfrm rot="16200000">
            <a:off x="5491651" y="3043413"/>
            <a:ext cx="1516913" cy="1235460"/>
          </a:xfrm>
          <a:prstGeom prst="trapezoi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rapezoid 49"/>
          <p:cNvSpPr/>
          <p:nvPr/>
        </p:nvSpPr>
        <p:spPr>
          <a:xfrm rot="5400000">
            <a:off x="2309771" y="2828715"/>
            <a:ext cx="1833387" cy="1653188"/>
          </a:xfrm>
          <a:prstGeom prst="trapezoi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" y="4770450"/>
            <a:ext cx="8915400" cy="1600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People - Civil Society - Technology Transfer</a:t>
            </a:r>
            <a:br>
              <a:rPr lang="en-US" dirty="0" smtClean="0">
                <a:latin typeface="Arial Narrow" panose="020B0606020202030204" pitchFamily="34" charset="0"/>
              </a:rPr>
            </a:br>
            <a:r>
              <a:rPr lang="en-US" sz="2000" dirty="0" smtClean="0">
                <a:latin typeface="Arial Narrow" panose="020B0606020202030204" pitchFamily="34" charset="0"/>
              </a:rPr>
              <a:t>A Person contributes as a supplier to a marketplace –new small business or non-profit</a:t>
            </a:r>
            <a:r>
              <a:rPr lang="en-US" dirty="0" smtClean="0">
                <a:latin typeface="Arial Narrow" panose="020B0606020202030204" pitchFamily="34" charset="0"/>
              </a:rPr>
              <a:t/>
            </a:r>
            <a:br>
              <a:rPr lang="en-US" dirty="0" smtClean="0">
                <a:latin typeface="Arial Narrow" panose="020B0606020202030204" pitchFamily="34" charset="0"/>
              </a:rPr>
            </a:br>
            <a:endParaRPr lang="en-US" dirty="0">
              <a:latin typeface="Arial Narrow" panose="020B0606020202030204" pitchFamily="34" charset="0"/>
            </a:endParaRPr>
          </a:p>
        </p:txBody>
      </p:sp>
      <p:pic>
        <p:nvPicPr>
          <p:cNvPr id="1026" name="Picture 2" descr="C:\Users\mom\AppData\Local\Microsoft\Windows\Temporary Internet Files\Content.IE5\0MT45BGJ\large-user-boy-icon-33.3-15954[1]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715" y="5107350"/>
            <a:ext cx="360000" cy="62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mom\AppData\Local\Microsoft\Windows\Temporary Internet Files\Content.IE5\75FNT2FZ\woman-user-female-icon-15953-large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133300"/>
            <a:ext cx="393484" cy="58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mom\AppData\Local\Microsoft\Windows\Temporary Internet Files\Content.IE5\3SX2JBM7\medium-user-male-icon-tie-66.6-15950[1]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2515" y="5102550"/>
            <a:ext cx="360000" cy="62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mom\AppData\Local\Microsoft\Windows\Temporary Internet Files\Content.IE5\75FNT2FZ\medium-user-boy-icon-young-66.6-15955[1]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115" y="5107350"/>
            <a:ext cx="360000" cy="62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mom\AppData\Local\Microsoft\Windows\Temporary Internet Files\Content.IE5\0MT45BGJ\large-user-boy-icon-33.3-15954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6259" y="5064229"/>
            <a:ext cx="360000" cy="62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mom\AppData\Local\Microsoft\Windows\Temporary Internet Files\Content.IE5\75FNT2FZ\woman-user-female-icon-15953-large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9144" y="5084179"/>
            <a:ext cx="393484" cy="58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C:\Users\mom\AppData\Local\Microsoft\Windows\Temporary Internet Files\Content.IE5\3SX2JBM7\medium-user-male-icon-tie-66.6-15950[1]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059" y="5059429"/>
            <a:ext cx="360000" cy="62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C:\Users\mom\AppData\Local\Microsoft\Windows\Temporary Internet Files\Content.IE5\75FNT2FZ\medium-user-boy-icon-young-66.6-15955[1]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9659" y="5064229"/>
            <a:ext cx="360000" cy="62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mom\AppData\Local\Microsoft\Windows\Temporary Internet Files\Content.IE5\0MT45BGJ\large-user-boy-icon-33.3-15954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715" y="5534008"/>
            <a:ext cx="360000" cy="62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C:\Users\mom\AppData\Local\Microsoft\Windows\Temporary Internet Files\Content.IE5\75FNT2FZ\woman-user-female-icon-15953-large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600" y="5553958"/>
            <a:ext cx="393484" cy="58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C:\Users\mom\AppData\Local\Microsoft\Windows\Temporary Internet Files\Content.IE5\3SX2JBM7\medium-user-male-icon-tie-66.6-15950[1]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515" y="5529208"/>
            <a:ext cx="360000" cy="62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5" descr="C:\Users\mom\AppData\Local\Microsoft\Windows\Temporary Internet Files\Content.IE5\75FNT2FZ\medium-user-boy-icon-young-66.6-15955[1]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115" y="5534008"/>
            <a:ext cx="360000" cy="62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C:\Users\mom\AppData\Local\Microsoft\Windows\Temporary Internet Files\Content.IE5\0MT45BGJ\large-user-boy-icon-33.3-15954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659" y="5550600"/>
            <a:ext cx="360000" cy="62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C:\Users\mom\AppData\Local\Microsoft\Windows\Temporary Internet Files\Content.IE5\75FNT2FZ\woman-user-female-icon-15953-large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544" y="5570550"/>
            <a:ext cx="393484" cy="58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C:\Users\mom\AppData\Local\Microsoft\Windows\Temporary Internet Files\Content.IE5\3SX2JBM7\medium-user-male-icon-tie-66.6-15950[1]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6459" y="5545800"/>
            <a:ext cx="360000" cy="62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5" descr="C:\Users\mom\AppData\Local\Microsoft\Windows\Temporary Internet Files\Content.IE5\75FNT2FZ\medium-user-boy-icon-young-66.6-15955[1]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3059" y="5550600"/>
            <a:ext cx="360000" cy="62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C:\Users\mom\AppData\Local\Microsoft\Windows\Temporary Internet Files\Content.IE5\0MT45BGJ\large-user-boy-icon-33.3-15954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1651" y="5107350"/>
            <a:ext cx="360000" cy="62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C:\Users\mom\AppData\Local\Microsoft\Windows\Temporary Internet Files\Content.IE5\75FNT2FZ\woman-user-female-icon-15953-large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4536" y="5127300"/>
            <a:ext cx="393484" cy="58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C:\Users\mom\AppData\Local\Microsoft\Windows\Temporary Internet Files\Content.IE5\3SX2JBM7\medium-user-male-icon-tie-66.6-15950[1]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8451" y="5102550"/>
            <a:ext cx="360000" cy="62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5" descr="C:\Users\mom\AppData\Local\Microsoft\Windows\Temporary Internet Files\Content.IE5\75FNT2FZ\medium-user-boy-icon-young-66.6-15955[1]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051" y="5107350"/>
            <a:ext cx="360000" cy="62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C:\Users\mom\AppData\Local\Microsoft\Windows\Temporary Internet Files\Content.IE5\0MT45BGJ\large-user-boy-icon-33.3-15954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195" y="5064229"/>
            <a:ext cx="360000" cy="62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3" descr="C:\Users\mom\AppData\Local\Microsoft\Windows\Temporary Internet Files\Content.IE5\75FNT2FZ\woman-user-female-icon-15953-large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080" y="5084179"/>
            <a:ext cx="393484" cy="58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C:\Users\mom\AppData\Local\Microsoft\Windows\Temporary Internet Files\Content.IE5\3SX2JBM7\medium-user-male-icon-tie-66.6-15950[1]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8995" y="5059429"/>
            <a:ext cx="360000" cy="62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5" descr="C:\Users\mom\AppData\Local\Microsoft\Windows\Temporary Internet Files\Content.IE5\75FNT2FZ\medium-user-boy-icon-young-66.6-15955[1]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5595" y="5064229"/>
            <a:ext cx="360000" cy="62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C:\Users\mom\AppData\Local\Microsoft\Windows\Temporary Internet Files\Content.IE5\0MT45BGJ\large-user-boy-icon-33.3-15954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1651" y="5534008"/>
            <a:ext cx="360000" cy="62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3" descr="C:\Users\mom\AppData\Local\Microsoft\Windows\Temporary Internet Files\Content.IE5\75FNT2FZ\woman-user-female-icon-15953-large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4536" y="5553958"/>
            <a:ext cx="393484" cy="58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4" descr="C:\Users\mom\AppData\Local\Microsoft\Windows\Temporary Internet Files\Content.IE5\3SX2JBM7\medium-user-male-icon-tie-66.6-15950[1]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451" y="5529208"/>
            <a:ext cx="360000" cy="62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5" descr="C:\Users\mom\AppData\Local\Microsoft\Windows\Temporary Internet Files\Content.IE5\75FNT2FZ\medium-user-boy-icon-young-66.6-15955[1]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5051" y="5534008"/>
            <a:ext cx="360000" cy="62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C:\Users\mom\AppData\Local\Microsoft\Windows\Temporary Internet Files\Content.IE5\0MT45BGJ\large-user-boy-icon-33.3-15954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595" y="5550600"/>
            <a:ext cx="360000" cy="62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3" descr="C:\Users\mom\AppData\Local\Microsoft\Windows\Temporary Internet Files\Content.IE5\75FNT2FZ\woman-user-female-icon-15953-large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8480" y="5570550"/>
            <a:ext cx="393484" cy="58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4" descr="C:\Users\mom\AppData\Local\Microsoft\Windows\Temporary Internet Files\Content.IE5\3SX2JBM7\medium-user-male-icon-tie-66.6-15950[1]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95" y="5545800"/>
            <a:ext cx="360000" cy="62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5" descr="C:\Users\mom\AppData\Local\Microsoft\Windows\Temporary Internet Files\Content.IE5\75FNT2FZ\medium-user-boy-icon-young-66.6-15955[1]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995" y="5550600"/>
            <a:ext cx="360000" cy="62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mom\AppData\Local\Microsoft\Windows\Temporary Internet Files\Content.IE5\75FNT2FZ\large-Computer-User-166.6-6270[1]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7508" y="3048000"/>
            <a:ext cx="2436092" cy="1786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mom\AppData\Local\Microsoft\Windows\Temporary Internet Files\Content.IE5\0MT45BGJ\meeting-clipart[1]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4390" y="2646928"/>
            <a:ext cx="190500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mom\AppData\Local\Microsoft\Windows\Temporary Internet Files\Content.IE5\75FNT2FZ\sharingculture[1]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408" y="2788386"/>
            <a:ext cx="2209800" cy="1601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05342" y="1752600"/>
            <a:ext cx="7977053" cy="838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Arial Narrow" panose="020B0606020202030204" pitchFamily="34" charset="0"/>
              </a:rPr>
              <a:t>MARKETPLACE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934200" y="4227149"/>
            <a:ext cx="1466452" cy="34485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 Narrow" panose="020B0606020202030204" pitchFamily="34" charset="0"/>
              </a:rPr>
              <a:t>Cooperatives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917615" y="4207123"/>
            <a:ext cx="2422044" cy="36487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 Narrow" panose="020B0606020202030204" pitchFamily="34" charset="0"/>
              </a:rPr>
              <a:t>Social Sharing Economies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36" name="Up Arrow 35"/>
          <p:cNvSpPr/>
          <p:nvPr/>
        </p:nvSpPr>
        <p:spPr>
          <a:xfrm>
            <a:off x="4495800" y="4248150"/>
            <a:ext cx="727115" cy="586410"/>
          </a:xfrm>
          <a:prstGeom prst="up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 rot="10800000" flipV="1">
            <a:off x="3870948" y="4724400"/>
            <a:ext cx="199645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People/Civil Society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38" name="Up Arrow 37"/>
          <p:cNvSpPr/>
          <p:nvPr/>
        </p:nvSpPr>
        <p:spPr>
          <a:xfrm>
            <a:off x="7239000" y="2133600"/>
            <a:ext cx="886800" cy="654786"/>
          </a:xfrm>
          <a:prstGeom prst="up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Up Arrow 53"/>
          <p:cNvSpPr/>
          <p:nvPr/>
        </p:nvSpPr>
        <p:spPr>
          <a:xfrm>
            <a:off x="1513070" y="2212835"/>
            <a:ext cx="886800" cy="654786"/>
          </a:xfrm>
          <a:prstGeom prst="up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0961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1117</TotalTime>
  <Words>727</Words>
  <Application>Microsoft Office PowerPoint</Application>
  <PresentationFormat>On-screen Show (4:3)</PresentationFormat>
  <Paragraphs>143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Concourse</vt:lpstr>
      <vt:lpstr>International Governance </vt:lpstr>
      <vt:lpstr>Financing for Development in an International Strategy</vt:lpstr>
      <vt:lpstr>DAMA Foundation </vt:lpstr>
      <vt:lpstr>A person may interact with many, in day. How can anyone propose I manage these diverse technology behaviors?  </vt:lpstr>
      <vt:lpstr>Current Focus on Service System Science Leverage the momentum “living individuals, living organizations, and living Enterprises”</vt:lpstr>
      <vt:lpstr>Technology delivery must change the way they deliver and they must not take our rights in using their offers.  </vt:lpstr>
      <vt:lpstr>5 Capability Model-SOX 404 Assurances Enable Governance by Design without the complexity</vt:lpstr>
      <vt:lpstr>Income Statements and Reporting</vt:lpstr>
      <vt:lpstr>People - Civil Society - Technology Transfer A Person contributes as a supplier to a marketplace –new small business or non-profit </vt:lpstr>
      <vt:lpstr>People - Civil Society - Technology Transfer A Person acquires goods or services from either cooperatives or Social Sharing Economy </vt:lpstr>
      <vt:lpstr>An accurate count of people in the event of a crisis, with food and wellness benchmarking.</vt:lpstr>
      <vt:lpstr>International Education for All Strategy Hardest to reach populations shared service “International Innovation Incubator”</vt:lpstr>
      <vt:lpstr>External Partners with Distributor Patterns</vt:lpstr>
      <vt:lpstr>Variables for an agent or agent(s) The birth to middle school events are rarely without trauma</vt:lpstr>
      <vt:lpstr>Human Ecology Variables agent or agent(s) Measuring and Grouping for Capacity Planning and Wellness across borders</vt:lpstr>
      <vt:lpstr>Ocean Ecology Sustainable Education  International to National to civil society Portfolio&gt;Programs to projects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Marie Martinez</dc:creator>
  <cp:lastModifiedBy>Lisa Marie Martinez</cp:lastModifiedBy>
  <cp:revision>10</cp:revision>
  <dcterms:created xsi:type="dcterms:W3CDTF">2015-03-07T06:42:34Z</dcterms:created>
  <dcterms:modified xsi:type="dcterms:W3CDTF">2015-03-08T01:19:44Z</dcterms:modified>
</cp:coreProperties>
</file>