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13" r:id="rId2"/>
    <p:sldId id="591" r:id="rId3"/>
    <p:sldId id="610" r:id="rId4"/>
    <p:sldId id="716" r:id="rId5"/>
    <p:sldId id="602" r:id="rId6"/>
    <p:sldId id="614" r:id="rId7"/>
    <p:sldId id="70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CC"/>
    <a:srgbClr val="003DB8"/>
    <a:srgbClr val="3BCCFF"/>
    <a:srgbClr val="66FFFF"/>
    <a:srgbClr val="00A4DE"/>
    <a:srgbClr val="81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4" autoAdjust="0"/>
    <p:restoredTop sz="99487" autoAdjust="0"/>
  </p:normalViewPr>
  <p:slideViewPr>
    <p:cSldViewPr>
      <p:cViewPr>
        <p:scale>
          <a:sx n="78" d="100"/>
          <a:sy n="78" d="100"/>
        </p:scale>
        <p:origin x="-251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633DE-7BB2-4341-A8C2-162C85633D05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BB6EA-3230-472D-B740-F9AA4E17D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2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x-none" baseline="0" dirty="0" smtClean="0"/>
          </a:p>
          <a:p>
            <a:endParaRPr lang="x-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BB6EA-3230-472D-B740-F9AA4E17D6C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x-none" b="1" baseline="0" dirty="0" smtClean="0"/>
              <a:t>Dva su bitna elementa za shvatanje savremene nauke: </a:t>
            </a:r>
          </a:p>
          <a:p>
            <a:r>
              <a:rPr lang="x-none" b="1" baseline="0" dirty="0" smtClean="0"/>
              <a:t>fundamentalne nauke i teorijska misao </a:t>
            </a:r>
            <a:r>
              <a:rPr lang="x-none" b="1" baseline="0" smtClean="0"/>
              <a:t>u interakciji sa </a:t>
            </a:r>
            <a:r>
              <a:rPr lang="x-none" b="1" baseline="0" dirty="0" smtClean="0"/>
              <a:t>primenom nauke. </a:t>
            </a:r>
          </a:p>
          <a:p>
            <a:endParaRPr lang="x-none" b="1" baseline="0" dirty="0" smtClean="0"/>
          </a:p>
          <a:p>
            <a:r>
              <a:rPr lang="x-none" b="1" baseline="0" dirty="0" smtClean="0"/>
              <a:t>Takođe, ne samo nauka, nego i svaki naučnik je u potrazi bez kraja.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BB6EA-3230-472D-B740-F9AA4E17D6C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D1E86-C222-49FE-87AB-4FF3257B2662}" type="datetimeFigureOut">
              <a:rPr lang="en-US" smtClean="0"/>
              <a:pPr/>
              <a:t>31/05/2015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A0F25-F481-4E0C-A0A5-7DC869EAD8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43808" y="6211669"/>
            <a:ext cx="3816424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x-none" b="1" dirty="0" smtClean="0"/>
              <a:t>Drenka Dobrosavljević, Ph.D.</a:t>
            </a:r>
          </a:p>
          <a:p>
            <a:pPr algn="ctr"/>
            <a:r>
              <a:rPr lang="en-US" b="1" dirty="0"/>
              <a:t>d</a:t>
            </a:r>
            <a:r>
              <a:rPr lang="x-none" b="1" dirty="0" smtClean="0"/>
              <a:t>renka.dobro</a:t>
            </a:r>
            <a:r>
              <a:rPr lang="en-US" b="1" dirty="0" smtClean="0"/>
              <a:t>@</a:t>
            </a:r>
            <a:r>
              <a:rPr lang="x-none" b="1" dirty="0" smtClean="0"/>
              <a:t>gmail.com</a:t>
            </a:r>
            <a:endParaRPr lang="en-US" b="1" dirty="0"/>
          </a:p>
        </p:txBody>
      </p:sp>
      <p:pic>
        <p:nvPicPr>
          <p:cNvPr id="1028" name="Picture 4" descr="C:\Users\Drenka\Desktop\Slike za PREZENTACIJU\Rafael-school-van-Athe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6372200" cy="4608512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5679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x-none" sz="3600" b="1" dirty="0" smtClean="0"/>
              <a:t/>
            </a:r>
            <a:br>
              <a:rPr lang="x-none" sz="3600" b="1" dirty="0" smtClean="0"/>
            </a:br>
            <a:r>
              <a:rPr lang="x-none" sz="3600" b="1" dirty="0" smtClean="0"/>
              <a:t>IN SEARCH  OF REALITY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x-none" sz="2700" b="1" i="1" dirty="0" smtClean="0"/>
              <a:t> - </a:t>
            </a:r>
            <a:r>
              <a:rPr lang="x-none" sz="2200" b="1" i="1" dirty="0" smtClean="0"/>
              <a:t>dialogue , </a:t>
            </a:r>
            <a:r>
              <a:rPr lang="sr-Latn-CS" sz="2200" b="1" i="1" dirty="0" smtClean="0"/>
              <a:t>encounter and and cross-fertilization of different fields of knowledge, different spheres of values and perceptions -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0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 flipH="1" flipV="1">
            <a:off x="1115616" y="5638799"/>
            <a:ext cx="36004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00464" y="49495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16488" y="4157464"/>
            <a:ext cx="1336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08104" y="22768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36096" y="22768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2" descr="C:\Users\Drenka\Documents\001 NAUCNI i dr SKUPOVI\0.6. PEDAGOŠKI FORUM\PRIPREMA TEKSTOVA I SLAJDOVA\TEHNOLOSKA ERA\Tehnolosko doba 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492896"/>
            <a:ext cx="2771800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2696"/>
            <a:ext cx="4495800" cy="6165304"/>
          </a:xfrm>
        </p:spPr>
        <p:txBody>
          <a:bodyPr>
            <a:normAutofit fontScale="92500" lnSpcReduction="20000"/>
          </a:bodyPr>
          <a:lstStyle/>
          <a:p>
            <a:endParaRPr lang="x-none" b="1" dirty="0" smtClean="0">
              <a:solidFill>
                <a:srgbClr val="FF0000"/>
              </a:solidFill>
            </a:endParaRPr>
          </a:p>
          <a:p>
            <a:r>
              <a:rPr lang="x-none" b="1" dirty="0" smtClean="0">
                <a:solidFill>
                  <a:srgbClr val="FF0000"/>
                </a:solidFill>
              </a:rPr>
              <a:t>P</a:t>
            </a:r>
            <a:r>
              <a:rPr lang="sr-Latn-CS" b="1" dirty="0" smtClean="0">
                <a:solidFill>
                  <a:srgbClr val="FF0000"/>
                </a:solidFill>
              </a:rPr>
              <a:t>hysical reality versus spiritual reality </a:t>
            </a:r>
            <a:endParaRPr lang="x-none" b="1" dirty="0" smtClean="0">
              <a:solidFill>
                <a:srgbClr val="FF0000"/>
              </a:solidFill>
            </a:endParaRPr>
          </a:p>
          <a:p>
            <a:endParaRPr lang="x-none" b="1" dirty="0" smtClean="0"/>
          </a:p>
          <a:p>
            <a:r>
              <a:rPr lang="x-none" b="1" dirty="0" smtClean="0"/>
              <a:t>Developmental </a:t>
            </a:r>
            <a:r>
              <a:rPr lang="en-US" b="1" dirty="0" smtClean="0"/>
              <a:t>interdependence</a:t>
            </a:r>
            <a:r>
              <a:rPr lang="x-none" b="1" dirty="0" smtClean="0"/>
              <a:t>s </a:t>
            </a:r>
            <a:r>
              <a:rPr lang="en-US" b="1" dirty="0" smtClean="0"/>
              <a:t>of science and technology</a:t>
            </a:r>
            <a:endParaRPr lang="x-none" b="1" dirty="0" smtClean="0"/>
          </a:p>
          <a:p>
            <a:endParaRPr lang="x-none" b="1" dirty="0" smtClean="0"/>
          </a:p>
          <a:p>
            <a:r>
              <a:rPr lang="en-US" b="1" dirty="0" smtClean="0"/>
              <a:t>Interdisciplinary</a:t>
            </a:r>
            <a:endParaRPr lang="x-none" b="1" dirty="0" smtClean="0"/>
          </a:p>
          <a:p>
            <a:endParaRPr lang="en-US" b="1" dirty="0" smtClean="0"/>
          </a:p>
          <a:p>
            <a:r>
              <a:rPr lang="en-US" b="1" dirty="0" smtClean="0"/>
              <a:t>Global economic and other ties</a:t>
            </a:r>
            <a:r>
              <a:rPr lang="x-none" b="1" dirty="0" smtClean="0"/>
              <a:t> of the</a:t>
            </a:r>
            <a:r>
              <a:rPr lang="en-US" b="1" dirty="0" smtClean="0"/>
              <a:t> Planet </a:t>
            </a:r>
            <a:endParaRPr lang="x-none" b="1" dirty="0" smtClean="0"/>
          </a:p>
          <a:p>
            <a:pPr>
              <a:buNone/>
            </a:pPr>
            <a:endParaRPr lang="x-none" b="1" dirty="0" smtClean="0"/>
          </a:p>
          <a:p>
            <a:r>
              <a:rPr lang="x-none" b="1" dirty="0" smtClean="0">
                <a:solidFill>
                  <a:srgbClr val="FF0000"/>
                </a:solidFill>
              </a:rPr>
              <a:t>Democratization </a:t>
            </a:r>
            <a:r>
              <a:rPr lang="en-US" b="1" dirty="0" smtClean="0">
                <a:solidFill>
                  <a:srgbClr val="FF0000"/>
                </a:solidFill>
              </a:rPr>
              <a:t>process in the field of knowledge/learning</a:t>
            </a:r>
            <a:r>
              <a:rPr lang="en-US" b="1" dirty="0" smtClean="0"/>
              <a:t> </a:t>
            </a:r>
          </a:p>
          <a:p>
            <a:endParaRPr lang="en-US" dirty="0"/>
          </a:p>
        </p:txBody>
      </p:sp>
      <p:pic>
        <p:nvPicPr>
          <p:cNvPr id="5" name="Picture 3" descr="C:\Users\Drenka\Documents\001 NAUCNI i dr SKUPOVI\0.6. PEDAGOŠKI FORUM\PRIPREMA TEKSTOVA I SLAJDOVA\TEHNOLOSKA ERA\tehnolosko doba 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4016622" cy="5112567"/>
          </a:xfrm>
          <a:prstGeom prst="rect">
            <a:avLst/>
          </a:prstGeom>
          <a:noFill/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9221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x-none" sz="2400" b="1" dirty="0" smtClean="0"/>
              <a:t>CHARACTERISTICS OF MODERN CIVILIZATION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20486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x-none" sz="4800" b="1" dirty="0" smtClean="0"/>
              <a:t>THE DIALOGUE</a:t>
            </a:r>
            <a:r>
              <a:rPr lang="x-none" b="1" dirty="0" smtClean="0"/>
              <a:t> </a:t>
            </a:r>
            <a:endParaRPr lang="en-US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259632" y="2204864"/>
            <a:ext cx="6400800" cy="3408784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is an inexhaustible, broad, unlimited, always living and always changing movement and an interaction of </a:t>
            </a:r>
            <a:r>
              <a:rPr lang="x-none" dirty="0" smtClean="0">
                <a:solidFill>
                  <a:schemeClr val="tx1"/>
                </a:solidFill>
              </a:rPr>
              <a:t>knowledge, </a:t>
            </a:r>
            <a:r>
              <a:rPr lang="en-US" dirty="0" smtClean="0">
                <a:solidFill>
                  <a:schemeClr val="tx1"/>
                </a:solidFill>
              </a:rPr>
              <a:t>cultural elements and systems</a:t>
            </a:r>
            <a:r>
              <a:rPr lang="x-none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- immanent to the creation of civilizations. </a:t>
            </a:r>
          </a:p>
          <a:p>
            <a:pPr algn="just">
              <a:buFont typeface="Arial" pitchFamily="34" charset="0"/>
              <a:buChar char="•"/>
            </a:pPr>
            <a:r>
              <a:rPr lang="x-none" dirty="0" smtClean="0">
                <a:solidFill>
                  <a:schemeClr val="tx1"/>
                </a:solidFill>
              </a:rPr>
              <a:t> It leads to possible integration of cultures.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It is universally held that the development of our civilization will depend on dialogue between differently oriented cultural factors.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The dialogue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dialogue and the openness to the dialogue is one of the crucial element in the development of personal creativity as well as creativity of collective mind.</a:t>
            </a:r>
            <a:endParaRPr lang="x-none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x-none" sz="2400" b="1" dirty="0" smtClean="0"/>
              <a:t>DIALOGUE </a:t>
            </a:r>
            <a:br>
              <a:rPr lang="x-none" sz="2400" b="1" dirty="0" smtClean="0"/>
            </a:br>
            <a:r>
              <a:rPr lang="x-none" sz="2400" b="1" dirty="0" smtClean="0"/>
              <a:t>‘’</a:t>
            </a:r>
            <a:r>
              <a:rPr lang="en-US" sz="2400" b="1" dirty="0" smtClean="0"/>
              <a:t>Brain and Culture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Neurobiology, Ideology, and Social Change</a:t>
            </a:r>
            <a:r>
              <a:rPr lang="x-none" sz="2400" b="1" dirty="0" smtClean="0"/>
              <a:t>’’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Bruce E. Wexler</a:t>
            </a:r>
            <a:r>
              <a:rPr lang="x-none" sz="2000" b="1" dirty="0" smtClean="0"/>
              <a:t>:</a:t>
            </a:r>
            <a:endParaRPr lang="en-US" sz="2000" b="1" dirty="0" smtClean="0"/>
          </a:p>
          <a:p>
            <a:pPr>
              <a:buNone/>
            </a:pPr>
            <a:r>
              <a:rPr lang="sl-SI" sz="2000" b="1" dirty="0" smtClean="0"/>
              <a:t> </a:t>
            </a:r>
            <a:r>
              <a:rPr lang="x-none" sz="2000" b="1" dirty="0" smtClean="0"/>
              <a:t>‘’</a:t>
            </a:r>
            <a:r>
              <a:rPr lang="en-US" sz="2000" b="1" dirty="0" smtClean="0"/>
              <a:t>For 80,000 to 100,000 years human beings lived in isolated</a:t>
            </a:r>
            <a:r>
              <a:rPr lang="x-none" sz="2000" b="1" dirty="0" smtClean="0"/>
              <a:t> </a:t>
            </a:r>
            <a:r>
              <a:rPr lang="en-US" sz="2000" b="1" dirty="0" smtClean="0"/>
              <a:t>communities distributed around the globe (…)and each community was</a:t>
            </a:r>
            <a:r>
              <a:rPr lang="x-none" sz="2000" b="1" dirty="0" smtClean="0"/>
              <a:t> </a:t>
            </a:r>
            <a:r>
              <a:rPr lang="en-US" sz="2000" b="1" dirty="0" smtClean="0"/>
              <a:t>unaware that most of the others even existed.</a:t>
            </a:r>
            <a:r>
              <a:rPr lang="x-none" sz="2000" b="1" dirty="0" smtClean="0"/>
              <a:t>’’</a:t>
            </a:r>
            <a:endParaRPr lang="en-US" sz="2000" b="1" dirty="0" smtClean="0"/>
          </a:p>
          <a:p>
            <a:pPr>
              <a:buNone/>
            </a:pPr>
            <a:r>
              <a:rPr lang="x-none" sz="2000" b="1" dirty="0" smtClean="0"/>
              <a:t>‘’ </a:t>
            </a:r>
            <a:r>
              <a:rPr lang="en-US" sz="2000" b="1" dirty="0" smtClean="0"/>
              <a:t>The distinguishing</a:t>
            </a:r>
            <a:r>
              <a:rPr lang="x-none" sz="2000" b="1" dirty="0" smtClean="0"/>
              <a:t> </a:t>
            </a:r>
            <a:r>
              <a:rPr lang="en-US" sz="2000" b="1" dirty="0" smtClean="0"/>
              <a:t>feature of the current epoch in human development is the</a:t>
            </a:r>
            <a:r>
              <a:rPr lang="x-none" sz="2000" b="1" dirty="0" smtClean="0"/>
              <a:t> </a:t>
            </a:r>
            <a:r>
              <a:rPr lang="en-US" sz="2000" b="1" dirty="0" smtClean="0"/>
              <a:t>discovery and initiation of contact among previously separate</a:t>
            </a:r>
            <a:r>
              <a:rPr lang="x-none" sz="2000" b="1" dirty="0" smtClean="0"/>
              <a:t> </a:t>
            </a:r>
            <a:r>
              <a:rPr lang="en-US" sz="2000" b="1" dirty="0" smtClean="0"/>
              <a:t>and very different peoples and cultures.</a:t>
            </a:r>
            <a:r>
              <a:rPr lang="x-none" sz="2000" b="1" dirty="0" smtClean="0"/>
              <a:t>’’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 </a:t>
            </a:r>
          </a:p>
          <a:p>
            <a:pPr>
              <a:buNone/>
            </a:pPr>
            <a:r>
              <a:rPr lang="x-none" sz="2000" b="1" dirty="0" smtClean="0">
                <a:solidFill>
                  <a:srgbClr val="FF0000"/>
                </a:solidFill>
              </a:rPr>
              <a:t>‘‘A</a:t>
            </a:r>
            <a:r>
              <a:rPr lang="en-US" sz="2000" b="1" dirty="0" err="1" smtClean="0">
                <a:solidFill>
                  <a:srgbClr val="FF0000"/>
                </a:solidFill>
              </a:rPr>
              <a:t>mong</a:t>
            </a:r>
            <a:r>
              <a:rPr lang="en-US" sz="2000" b="1" dirty="0" smtClean="0">
                <a:solidFill>
                  <a:srgbClr val="FF0000"/>
                </a:solidFill>
              </a:rPr>
              <a:t> the characteristics of our epoch in the development</a:t>
            </a:r>
            <a:r>
              <a:rPr lang="x-none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of the human species, none are more distinctive and significant</a:t>
            </a:r>
            <a:r>
              <a:rPr lang="x-none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than the meeting of different cultures and the establishment,</a:t>
            </a:r>
            <a:r>
              <a:rPr lang="x-none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perhaps for the first time, of a single human culture. The</a:t>
            </a:r>
            <a:r>
              <a:rPr lang="x-none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meeting, and possible integration, of cultures separate and</a:t>
            </a:r>
            <a:r>
              <a:rPr lang="x-none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unknown to one another for thousands of years results from</a:t>
            </a:r>
            <a:r>
              <a:rPr lang="x-none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improved means of travel, new modes of information storage</a:t>
            </a:r>
            <a:r>
              <a:rPr lang="x-none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and dissemination, and increased population</a:t>
            </a:r>
            <a:r>
              <a:rPr lang="x-none" sz="2000" b="1" dirty="0" smtClean="0">
                <a:solidFill>
                  <a:srgbClr val="FF0000"/>
                </a:solidFill>
              </a:rPr>
              <a:t>’’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l-SI" sz="2000" b="1" dirty="0" smtClean="0">
                <a:solidFill>
                  <a:srgbClr val="FF0000"/>
                </a:solidFill>
              </a:rPr>
              <a:t> 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x-none" sz="1600" b="1" dirty="0" smtClean="0"/>
              <a:t>Interactions: </a:t>
            </a:r>
            <a:r>
              <a:rPr lang="en-US" sz="1600" b="1" dirty="0" smtClean="0"/>
              <a:t>Fundamental science</a:t>
            </a:r>
            <a:r>
              <a:rPr lang="x-none" sz="1600" b="1" dirty="0" smtClean="0"/>
              <a:t>, Theoretical </a:t>
            </a:r>
            <a:r>
              <a:rPr lang="en-US" sz="1600" b="1" dirty="0" smtClean="0"/>
              <a:t>thought  </a:t>
            </a:r>
            <a:r>
              <a:rPr lang="x-none" sz="1600" b="1" dirty="0" smtClean="0"/>
              <a:t> and </a:t>
            </a:r>
            <a:r>
              <a:rPr lang="en-US" sz="1600" b="1" dirty="0" smtClean="0"/>
              <a:t>the</a:t>
            </a:r>
            <a:br>
              <a:rPr lang="en-US" sz="1600" b="1" dirty="0" smtClean="0"/>
            </a:br>
            <a:r>
              <a:rPr lang="en-US" sz="1600" b="1" dirty="0" smtClean="0"/>
              <a:t> </a:t>
            </a:r>
            <a:r>
              <a:rPr lang="x-none" sz="1600" b="1" dirty="0" smtClean="0"/>
              <a:t>A</a:t>
            </a:r>
            <a:r>
              <a:rPr lang="en-US" sz="1600" b="1" dirty="0" err="1" smtClean="0"/>
              <a:t>pplied</a:t>
            </a:r>
            <a:r>
              <a:rPr lang="en-US" sz="1600" b="1" dirty="0" smtClean="0"/>
              <a:t> sciences </a:t>
            </a:r>
            <a:r>
              <a:rPr lang="x-none" sz="1600" b="1" dirty="0" smtClean="0"/>
              <a:t/>
            </a:r>
            <a:br>
              <a:rPr lang="x-none" sz="1600" b="1" dirty="0" smtClean="0"/>
            </a:br>
            <a:endParaRPr lang="en-US" sz="1600" b="1" i="1" dirty="0">
              <a:latin typeface="Monotype Corsiva" pitchFamily="66" charset="0"/>
            </a:endParaRPr>
          </a:p>
        </p:txBody>
      </p:sp>
      <p:pic>
        <p:nvPicPr>
          <p:cNvPr id="3074" name="Picture 2" descr="C:\Users\Drenka\Downloads\Univerzu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857232"/>
            <a:ext cx="8572560" cy="2736304"/>
          </a:xfrm>
          <a:prstGeom prst="rect">
            <a:avLst/>
          </a:prstGeom>
          <a:noFill/>
        </p:spPr>
      </p:pic>
      <p:pic>
        <p:nvPicPr>
          <p:cNvPr id="3075" name="Picture 3" descr="C:\Users\Drenka\Downloads\Univerzum 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645025"/>
            <a:ext cx="4355976" cy="3212975"/>
          </a:xfrm>
          <a:prstGeom prst="rect">
            <a:avLst/>
          </a:prstGeom>
          <a:noFill/>
        </p:spPr>
      </p:pic>
      <p:pic>
        <p:nvPicPr>
          <p:cNvPr id="3076" name="Picture 4" descr="C:\Users\Drenka\Downloads\Cern Large Hadron Collid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645024"/>
            <a:ext cx="4320480" cy="321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COLORADO SPRINGS 1899</a:t>
            </a:r>
            <a:endParaRPr lang="en-US" dirty="0"/>
          </a:p>
        </p:txBody>
      </p:sp>
      <p:pic>
        <p:nvPicPr>
          <p:cNvPr id="130050" name="Picture 2" descr="D:\KONGRES TESLA ISTORIJA BUDUĆNOSTI 24. i 25. 04. 2015\Tesla izum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9144000" cy="5085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10092</TotalTime>
  <Words>192</Words>
  <Application>Microsoft Macintosh PowerPoint</Application>
  <PresentationFormat>On-screen Show (4:3)</PresentationFormat>
  <Paragraphs>35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IN SEARCH  OF REALITY   - dialogue , encounter and and cross-fertilization of different fields of knowledge, different spheres of values and perceptions -  </vt:lpstr>
      <vt:lpstr>CHARACTERISTICS OF MODERN CIVILIZATION </vt:lpstr>
      <vt:lpstr>THE DIALOGUE </vt:lpstr>
      <vt:lpstr>The dialogue</vt:lpstr>
      <vt:lpstr>DIALOGUE  ‘’Brain and Culture Neurobiology, Ideology, and Social Change’’</vt:lpstr>
      <vt:lpstr>Interactions: Fundamental science, Theoretical thought   and the  Applied sciences  </vt:lpstr>
      <vt:lpstr>COLORADO SPRINGS 1899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Drenka</dc:creator>
  <cp:lastModifiedBy>David Price</cp:lastModifiedBy>
  <cp:revision>1427</cp:revision>
  <dcterms:created xsi:type="dcterms:W3CDTF">2012-11-06T20:13:16Z</dcterms:created>
  <dcterms:modified xsi:type="dcterms:W3CDTF">2015-05-31T12:55:15Z</dcterms:modified>
</cp:coreProperties>
</file>