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8" r:id="rId4"/>
    <p:sldId id="258" r:id="rId5"/>
    <p:sldId id="269" r:id="rId6"/>
    <p:sldId id="270" r:id="rId7"/>
    <p:sldId id="264" r:id="rId8"/>
    <p:sldId id="261" r:id="rId9"/>
    <p:sldId id="262" r:id="rId10"/>
    <p:sldId id="263" r:id="rId11"/>
    <p:sldId id="265" r:id="rId12"/>
    <p:sldId id="266" r:id="rId13"/>
    <p:sldId id="260" r:id="rId14"/>
    <p:sldId id="257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59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7DEADC8-E4A5-45F4-B184-582156250D50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16D2A3-EC0F-4348-8A21-6F907B62D6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DEADC8-E4A5-45F4-B184-582156250D50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16D2A3-EC0F-4348-8A21-6F907B62D6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DEADC8-E4A5-45F4-B184-582156250D50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16D2A3-EC0F-4348-8A21-6F907B62D6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DEADC8-E4A5-45F4-B184-582156250D50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16D2A3-EC0F-4348-8A21-6F907B62D6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DEADC8-E4A5-45F4-B184-582156250D50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16D2A3-EC0F-4348-8A21-6F907B62D6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DEADC8-E4A5-45F4-B184-582156250D50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16D2A3-EC0F-4348-8A21-6F907B62D6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DEADC8-E4A5-45F4-B184-582156250D50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16D2A3-EC0F-4348-8A21-6F907B62D6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DEADC8-E4A5-45F4-B184-582156250D50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16D2A3-EC0F-4348-8A21-6F907B62D6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DEADC8-E4A5-45F4-B184-582156250D50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16D2A3-EC0F-4348-8A21-6F907B62D6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7DEADC8-E4A5-45F4-B184-582156250D50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16D2A3-EC0F-4348-8A21-6F907B62D6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7DEADC8-E4A5-45F4-B184-582156250D50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16D2A3-EC0F-4348-8A21-6F907B62D6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7DEADC8-E4A5-45F4-B184-582156250D50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16D2A3-EC0F-4348-8A21-6F907B62D6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llus.org/programs/corporateredesign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Patterns for a 20/20 International Design Strategy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Differentiated and Integrated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110353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23592370"/>
              </p:ext>
            </p:extLst>
          </p:nvPr>
        </p:nvGraphicFramePr>
        <p:xfrm>
          <a:off x="457200" y="1481138"/>
          <a:ext cx="8229600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752600"/>
                <a:gridCol w="1905000"/>
                <a:gridCol w="2819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Partners in a resale 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Maturity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Region authority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Rewards based on invested and performance thresholds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10-A small reseller</a:t>
                      </a:r>
                      <a:r>
                        <a:rPr lang="en-US" b="1" baseline="0" dirty="0" smtClean="0"/>
                        <a:t>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Healthy number of partners who can represent a specific offer,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Focuses on</a:t>
                      </a:r>
                      <a:r>
                        <a:rPr lang="en-US" baseline="0" dirty="0" smtClean="0"/>
                        <a:t> an offer without full product expertise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Has</a:t>
                      </a:r>
                      <a:r>
                        <a:rPr lang="en-US" baseline="0" dirty="0" smtClean="0"/>
                        <a:t> invested n the development and training eligible for rebates, rewards and discount thresholds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20-A medium size reseller</a:t>
                      </a:r>
                      <a:r>
                        <a:rPr lang="en-US" b="1" baseline="0" dirty="0" smtClean="0"/>
                        <a:t> 2 tier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Healthy number of partners</a:t>
                      </a:r>
                      <a:r>
                        <a:rPr lang="en-US" baseline="0" dirty="0" smtClean="0"/>
                        <a:t> effective at managing a product line including service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Represents a geography</a:t>
                      </a:r>
                      <a:r>
                        <a:rPr lang="en-US" baseline="0" dirty="0" smtClean="0"/>
                        <a:t> of customers by certification of product line and 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baseline="0" dirty="0" smtClean="0"/>
                        <a:t> level service support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Has</a:t>
                      </a:r>
                      <a:r>
                        <a:rPr lang="en-US" baseline="0" dirty="0" smtClean="0"/>
                        <a:t> invested n the development and training eligible for rebates, rewards and discount thresholds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30-A distributor</a:t>
                      </a:r>
                      <a:r>
                        <a:rPr lang="en-US" b="1" baseline="0" dirty="0" smtClean="0"/>
                        <a:t>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healthy</a:t>
                      </a:r>
                      <a:r>
                        <a:rPr lang="en-US" baseline="0" dirty="0" smtClean="0"/>
                        <a:t> number of distribution channels to fulfill the regions through resale channels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Has</a:t>
                      </a:r>
                      <a:r>
                        <a:rPr lang="en-US" baseline="0" dirty="0" smtClean="0"/>
                        <a:t> regional repair and storage for massive quantities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Has</a:t>
                      </a:r>
                      <a:r>
                        <a:rPr lang="en-US" baseline="0" dirty="0" smtClean="0"/>
                        <a:t> invested n the development and training eligible for rebates, rewards and discount thresholds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External Partner and Distributor Patterns</a:t>
            </a:r>
            <a:br>
              <a:rPr lang="en-US" dirty="0" smtClean="0"/>
            </a:br>
            <a:r>
              <a:rPr lang="en-US" sz="2000" dirty="0" smtClean="0"/>
              <a:t>Invested development - Suppliers and partners in mutually rewarding relationships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34804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conversations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62077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might find it helpful to use a grid for the new business working groups </a:t>
            </a:r>
          </a:p>
          <a:p>
            <a:r>
              <a:rPr lang="en-US" dirty="0" smtClean="0"/>
              <a:t>Looking from the lens of having a market place </a:t>
            </a:r>
          </a:p>
          <a:p>
            <a:pPr lvl="1"/>
            <a:r>
              <a:rPr lang="en-US" dirty="0" smtClean="0"/>
              <a:t>We might focus on a number of common themes</a:t>
            </a:r>
            <a:r>
              <a:rPr lang="en-US" dirty="0"/>
              <a:t> </a:t>
            </a:r>
            <a:r>
              <a:rPr lang="en-US" dirty="0" smtClean="0"/>
              <a:t>for non-profits in social solidarity economies</a:t>
            </a:r>
          </a:p>
          <a:p>
            <a:pPr lvl="1"/>
            <a:r>
              <a:rPr lang="en-US" dirty="0" smtClean="0"/>
              <a:t>We might focus on for profit economies in a cooperative </a:t>
            </a:r>
          </a:p>
          <a:p>
            <a:r>
              <a:rPr lang="en-US" dirty="0" smtClean="0"/>
              <a:t>The slides following present a pattern by using a cube of common themes</a:t>
            </a:r>
          </a:p>
          <a:p>
            <a:pPr lvl="1"/>
            <a:r>
              <a:rPr lang="en-US" dirty="0" smtClean="0"/>
              <a:t>Lets assume we have designed a vision and strategy for sustainable development</a:t>
            </a:r>
          </a:p>
          <a:p>
            <a:pPr lvl="2"/>
            <a:r>
              <a:rPr lang="en-US" dirty="0" smtClean="0"/>
              <a:t>In our cube model we include the new business yet focus our attention on how we envision diagnosing a medium or enterprise size customer.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</a:t>
            </a:r>
            <a:r>
              <a:rPr lang="en-US" dirty="0" smtClean="0"/>
              <a:t>attern </a:t>
            </a:r>
            <a:r>
              <a:rPr lang="en-US" dirty="0"/>
              <a:t>M</a:t>
            </a:r>
            <a:r>
              <a:rPr lang="en-US" dirty="0" smtClean="0"/>
              <a:t>apping SDGs Horizontally</a:t>
            </a:r>
            <a:br>
              <a:rPr lang="en-US" dirty="0" smtClean="0"/>
            </a:br>
            <a:r>
              <a:rPr lang="en-US" sz="2200" dirty="0" smtClean="0"/>
              <a:t>Common Capabilities Integrated and Differentiated for local offers sharing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xmlns="" val="3542569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Adopting a universal corporate design and specific process to meet the principles in design of the vision and strategy.  </a:t>
            </a:r>
          </a:p>
          <a:p>
            <a:pPr lvl="1"/>
            <a:r>
              <a:rPr lang="en-US" dirty="0" smtClean="0"/>
              <a:t>Enabling transparency and equal use of resources</a:t>
            </a:r>
          </a:p>
          <a:p>
            <a:pPr lvl="1"/>
            <a:r>
              <a:rPr lang="en-US" dirty="0" smtClean="0"/>
              <a:t>Inclusion of the community beyond local politicians – different economic and racial sectors with an equal representation of women and men.</a:t>
            </a:r>
          </a:p>
          <a:p>
            <a:pPr lvl="2"/>
            <a:r>
              <a:rPr lang="en-US" dirty="0"/>
              <a:t>E</a:t>
            </a:r>
            <a:r>
              <a:rPr lang="en-US" dirty="0" smtClean="0"/>
              <a:t>nsuring economic prosperity for the local community where a business gains it’s benefits and rewards so should the community by sharing in employment and giving back.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Social Responsibility </a:t>
            </a:r>
            <a:br>
              <a:rPr lang="en-US" dirty="0" smtClean="0"/>
            </a:br>
            <a:r>
              <a:rPr lang="en-US" sz="2000" dirty="0" smtClean="0"/>
              <a:t>May outsource to build an Innovation high school model with patterns to economic health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394609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The principles of Corporate Redesign associated with Medium businesses who want to get healthy and elect to change with a two year transformation goal.  </a:t>
            </a:r>
          </a:p>
          <a:p>
            <a:pPr lvl="1"/>
            <a:r>
              <a:rPr lang="en-US" dirty="0" smtClean="0">
                <a:latin typeface="Arial Narrow" panose="020B0606020202030204" pitchFamily="34" charset="0"/>
              </a:rPr>
              <a:t>Enable the expertise of Your Healthy Business to empower the journey and supply the centers of excellence to ensure sustainable development.  </a:t>
            </a:r>
            <a:endParaRPr lang="en-US" dirty="0">
              <a:latin typeface="Arial Narrow" panose="020B0606020202030204" pitchFamily="34" charset="0"/>
            </a:endParaRPr>
          </a:p>
          <a:p>
            <a:pPr lvl="2"/>
            <a:r>
              <a:rPr lang="en-US" dirty="0" smtClean="0">
                <a:latin typeface="Arial Narrow" panose="020B0606020202030204" pitchFamily="34" charset="0"/>
              </a:rPr>
              <a:t>A client whose diagnostic appears to be unhealthy in a number of ways.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Year Multi-Stakeholder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56398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international Enterprise Size organization in public or private sectors – any legal entity with interest across the world.  </a:t>
            </a:r>
          </a:p>
          <a:p>
            <a:pPr lvl="1"/>
            <a:r>
              <a:rPr lang="en-US" dirty="0" smtClean="0"/>
              <a:t>A strategy for enabling equality in gender and race across the world</a:t>
            </a:r>
          </a:p>
          <a:p>
            <a:pPr lvl="1"/>
            <a:r>
              <a:rPr lang="en-US" dirty="0" smtClean="0"/>
              <a:t>A strategy for enabling a disaster recovery strategy with sustainable development goals.</a:t>
            </a:r>
          </a:p>
          <a:p>
            <a:pPr lvl="1"/>
            <a:r>
              <a:rPr lang="en-US" dirty="0" smtClean="0"/>
              <a:t>A strategy with cloud solutions based on master data to transaction for zero down time and zero data loss.  </a:t>
            </a:r>
          </a:p>
          <a:p>
            <a:pPr lvl="1"/>
            <a:r>
              <a:rPr lang="en-US" dirty="0" smtClean="0"/>
              <a:t>A strategy for social responsibility through an outsourced innovation engine.  </a:t>
            </a:r>
          </a:p>
          <a:p>
            <a:pPr lvl="1"/>
            <a:r>
              <a:rPr lang="en-US" dirty="0" smtClean="0"/>
              <a:t>The secret sauce of your enterprise and business architecture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 International 3-5 Year Transformation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18481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</a:t>
            </a:r>
            <a:r>
              <a:rPr lang="en-US" dirty="0" smtClean="0"/>
              <a:t> design creates vision and strategy towards a new offer or new business in the way of setting the measurements for success and tools to aid in the ongoing monitoring. </a:t>
            </a:r>
          </a:p>
          <a:p>
            <a:pPr lvl="1"/>
            <a:r>
              <a:rPr lang="en-US" dirty="0"/>
              <a:t>Enables civil society with tools to implement a sustainable development offer, without the financing for development requirement in an offer.  </a:t>
            </a:r>
            <a:endParaRPr lang="en-US" dirty="0" smtClean="0"/>
          </a:p>
          <a:p>
            <a:pPr lvl="1"/>
            <a:r>
              <a:rPr lang="en-US" dirty="0" smtClean="0"/>
              <a:t>Prevents unhealthy and poor organization design with a prescription to start healthy and maintain wellness.  </a:t>
            </a:r>
          </a:p>
          <a:p>
            <a:pPr lvl="1"/>
            <a:r>
              <a:rPr lang="en-US" dirty="0" smtClean="0"/>
              <a:t>Supplies the means of implementation for medium and large corporations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Design the vision and strategy </a:t>
            </a:r>
            <a:br>
              <a:rPr lang="en-US" dirty="0" smtClean="0"/>
            </a:br>
            <a:r>
              <a:rPr lang="en-US" sz="2200" b="0" dirty="0" smtClean="0"/>
              <a:t>N</a:t>
            </a:r>
            <a:r>
              <a:rPr lang="en-US" sz="2200" dirty="0" smtClean="0"/>
              <a:t>ew Offer or New Business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xmlns="" val="3420090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of Living Organizations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Living Organizations group to supply the person an offer </a:t>
            </a:r>
          </a:p>
        </p:txBody>
      </p:sp>
    </p:spTree>
    <p:extLst>
      <p:ext uri="{BB962C8B-B14F-4D97-AF65-F5344CB8AC3E}">
        <p14:creationId xmlns:p14="http://schemas.microsoft.com/office/powerpoint/2010/main" xmlns="" val="3676654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Arial Narrow" panose="020B0606020202030204" pitchFamily="34" charset="0"/>
                <a:hlinkClick r:id="rId2"/>
              </a:rPr>
              <a:t>The Corporate 20/20 Program </a:t>
            </a:r>
            <a:r>
              <a:rPr lang="en-US" dirty="0" smtClean="0">
                <a:latin typeface="Arial Narrow" panose="020B0606020202030204" pitchFamily="34" charset="0"/>
              </a:rPr>
              <a:t>is </a:t>
            </a:r>
            <a:r>
              <a:rPr lang="en-US" dirty="0">
                <a:latin typeface="Arial Narrow" panose="020B0606020202030204" pitchFamily="34" charset="0"/>
              </a:rPr>
              <a:t>rooted in a set of fundamental </a:t>
            </a:r>
            <a:r>
              <a:rPr lang="en-US" dirty="0" smtClean="0">
                <a:latin typeface="Arial Narrow" panose="020B0606020202030204" pitchFamily="34" charset="0"/>
              </a:rPr>
              <a:t>Principles;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>
                <a:latin typeface="Arial Narrow" panose="020B0606020202030204" pitchFamily="34" charset="0"/>
              </a:rPr>
              <a:t>The purpose of the corporation is to harness private interest to serve the public interest.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>
                <a:latin typeface="Arial Narrow" panose="020B0606020202030204" pitchFamily="34" charset="0"/>
              </a:rPr>
              <a:t>Corporations shall accrue fair returns for shareholders, but not at the expense of the legitimate interest of other stakeholders.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>
                <a:latin typeface="Arial Narrow" panose="020B0606020202030204" pitchFamily="34" charset="0"/>
              </a:rPr>
              <a:t>Corporations shall operate sustainably, meeting the needs of the present generation without compromising the ability of future generations to meet their needs.  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>
                <a:latin typeface="Arial Narrow" panose="020B0606020202030204" pitchFamily="34" charset="0"/>
              </a:rPr>
              <a:t>Corporations shall distribute their wealth equitably among those who contribute to its creation.  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>
                <a:latin typeface="Arial Narrow" panose="020B0606020202030204" pitchFamily="34" charset="0"/>
              </a:rPr>
              <a:t>Corporations shall be governed in a manner that is participatory, transparent, ethical and accountable.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>
                <a:latin typeface="Arial Narrow" panose="020B0606020202030204" pitchFamily="34" charset="0"/>
              </a:rPr>
              <a:t>Corporations shall not infringe on the right of natural persons to govern themselves, nor infringe on other universal human rights.  </a:t>
            </a:r>
          </a:p>
          <a:p>
            <a:pPr marL="109728" indent="0">
              <a:buNone/>
            </a:pP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 Narrow" panose="020B0606020202030204" pitchFamily="34" charset="0"/>
              </a:rPr>
              <a:t>Principles of Living Organizations</a:t>
            </a:r>
            <a:br>
              <a:rPr lang="en-US" dirty="0" smtClean="0">
                <a:latin typeface="Arial Narrow" panose="020B0606020202030204" pitchFamily="34" charset="0"/>
              </a:rPr>
            </a:br>
            <a:r>
              <a:rPr lang="en-US" sz="2200" dirty="0" smtClean="0">
                <a:latin typeface="Arial Narrow" panose="020B0606020202030204" pitchFamily="34" charset="0"/>
              </a:rPr>
              <a:t>Team B sub-organization focuses on 2020 </a:t>
            </a:r>
            <a:endParaRPr lang="en-US" sz="22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2649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Living Enterprise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Living Enterprises exist when living organizations collectively supply an offer in the form of goods and services</a:t>
            </a:r>
          </a:p>
        </p:txBody>
      </p:sp>
    </p:spTree>
    <p:extLst>
      <p:ext uri="{BB962C8B-B14F-4D97-AF65-F5344CB8AC3E}">
        <p14:creationId xmlns:p14="http://schemas.microsoft.com/office/powerpoint/2010/main" xmlns="" val="937306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Vital Needs as Systems</a:t>
            </a:r>
          </a:p>
          <a:p>
            <a:pPr lvl="1"/>
            <a:r>
              <a:rPr lang="en-US" dirty="0" smtClean="0"/>
              <a:t>Government – the protections for all in a nation, includes the statewide, countywide, citywide and community wide goods and services; roads and security on any travel within or beyond the country of origin, land and decision making as examples</a:t>
            </a:r>
          </a:p>
          <a:p>
            <a:pPr lvl="1"/>
            <a:r>
              <a:rPr lang="en-US" dirty="0" smtClean="0"/>
              <a:t>Healthcare –the health providers from prevention, to diagnosis, to corrective, to recovery and wellness.  Includes the labs, prescriptions, office or hospital care and all insurance and billing systems.</a:t>
            </a:r>
          </a:p>
          <a:p>
            <a:pPr lvl="1"/>
            <a:r>
              <a:rPr lang="en-US" dirty="0" smtClean="0"/>
              <a:t>Education –Lifelong learning institutions and eLearning equal access to personally and professionally develop endlessly </a:t>
            </a:r>
          </a:p>
          <a:p>
            <a:pPr lvl="1"/>
            <a:r>
              <a:rPr lang="en-US" dirty="0" smtClean="0"/>
              <a:t>Justice – physical and virtual protections of human rights and civil rights of every person, irrespective of race or national origins, sex or gender association, age or illness.  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Purposeful Living </a:t>
            </a:r>
            <a:r>
              <a:rPr lang="en-US" dirty="0" err="1" smtClean="0"/>
              <a:t>Enterpise</a:t>
            </a:r>
            <a:r>
              <a:rPr lang="en-US" dirty="0" smtClean="0"/>
              <a:t>(s)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99727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55502197"/>
              </p:ext>
            </p:extLst>
          </p:nvPr>
        </p:nvGraphicFramePr>
        <p:xfrm>
          <a:off x="457200" y="1732280"/>
          <a:ext cx="8229600" cy="421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971800"/>
                <a:gridCol w="11430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Resource Maturity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Resource Outcomes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Effort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Risk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US" b="1" dirty="0" smtClean="0"/>
                        <a:t>10</a:t>
                      </a:r>
                      <a:r>
                        <a:rPr lang="en-US" dirty="0" smtClean="0"/>
                        <a:t>-May be an</a:t>
                      </a:r>
                      <a:r>
                        <a:rPr lang="en-US" baseline="0" dirty="0" smtClean="0"/>
                        <a:t> experienced person with solid training and tools.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Enables</a:t>
                      </a:r>
                      <a:r>
                        <a:rPr lang="en-US" baseline="0" dirty="0" smtClean="0"/>
                        <a:t> organizations or individuals to support with a generalist skills when tools are followed and monitored.  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10 Low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10 Low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20</a:t>
                      </a:r>
                      <a:r>
                        <a:rPr lang="en-US" dirty="0" smtClean="0"/>
                        <a:t>-Skills</a:t>
                      </a:r>
                      <a:r>
                        <a:rPr lang="en-US" baseline="0" dirty="0" smtClean="0"/>
                        <a:t> are greater than generalist and tools must be developed.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Enable effective tools to promote the health with best practices for medium businesses.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 Medium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 Medium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30</a:t>
                      </a:r>
                      <a:r>
                        <a:rPr lang="en-US" dirty="0" smtClean="0"/>
                        <a:t> –</a:t>
                      </a:r>
                      <a:r>
                        <a:rPr lang="en-US" baseline="0" dirty="0" smtClean="0"/>
                        <a:t> Largest Companies requires the experts in small workgroups.  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Enable experts to quickly assess and discreetly ensure a comprehensive review of an enterprise size business.  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30 High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30 High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Resource Effort and Risk Complexity</a:t>
            </a:r>
            <a:br>
              <a:rPr lang="en-US" dirty="0" smtClean="0"/>
            </a:br>
            <a:r>
              <a:rPr lang="en-US" sz="2000" dirty="0" smtClean="0"/>
              <a:t>Patterns are consistent across various subjects using a 3 by 3  patterns in a cube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52277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18417905"/>
              </p:ext>
            </p:extLst>
          </p:nvPr>
        </p:nvGraphicFramePr>
        <p:xfrm>
          <a:off x="457201" y="1752600"/>
          <a:ext cx="8229600" cy="469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7884"/>
                <a:gridCol w="1625715"/>
                <a:gridCol w="2286000"/>
                <a:gridCol w="3810001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Offer</a:t>
                      </a:r>
                      <a:r>
                        <a:rPr lang="en-US" baseline="0" dirty="0" smtClean="0"/>
                        <a:t> Types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</a:t>
                      </a:r>
                      <a:r>
                        <a:rPr lang="en-US" baseline="0" dirty="0" smtClean="0"/>
                        <a:t> Profit  Cooperative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for Profit  Commons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10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Sustainable Development </a:t>
                      </a:r>
                      <a:r>
                        <a:rPr lang="en-US" b="1" i="1" dirty="0" smtClean="0"/>
                        <a:t>Operational Offers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Supplier of Environmentally lean </a:t>
                      </a:r>
                      <a:r>
                        <a:rPr lang="en-US" sz="1600" baseline="0" dirty="0" smtClean="0"/>
                        <a:t> Goods and or Services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Ensures he operational execution of an</a:t>
                      </a:r>
                      <a:r>
                        <a:rPr lang="en-US" sz="1600" baseline="0" dirty="0" smtClean="0"/>
                        <a:t> offer building and delivering goods or services proven to enable least effort and least harm to people and planet</a:t>
                      </a:r>
                    </a:p>
                    <a:p>
                      <a:r>
                        <a:rPr lang="en-US" sz="1600" baseline="0" dirty="0" smtClean="0"/>
                        <a:t>Depends on the resources pipeline to upskill rather than waste time on traditional models. Quality Review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20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Change, Improve</a:t>
                      </a:r>
                      <a:r>
                        <a:rPr lang="en-US" b="1" i="1" baseline="0" dirty="0" smtClean="0"/>
                        <a:t> or Upgrade  </a:t>
                      </a:r>
                      <a:r>
                        <a:rPr lang="en-US" baseline="0" dirty="0" smtClean="0"/>
                        <a:t>sustainable offer 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Changes</a:t>
                      </a:r>
                      <a:r>
                        <a:rPr lang="en-US" sz="1600" baseline="0" dirty="0" smtClean="0"/>
                        <a:t> the current state and measures proving gains or improvements before operationalizing. 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Qualifies and Validates the changes are going to be more effective and efficient before disrupting the operations.  Quality</a:t>
                      </a:r>
                      <a:r>
                        <a:rPr lang="en-US" sz="1600" baseline="0" dirty="0" smtClean="0"/>
                        <a:t> Review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30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Invent or Innovate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New</a:t>
                      </a:r>
                      <a:r>
                        <a:rPr lang="en-US" sz="1600" baseline="0" dirty="0" smtClean="0"/>
                        <a:t> ground breaking offers in a role of partner or sponsor to outsource the innovation model. 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Requires social responsibility involvement and moral considerations,</a:t>
                      </a:r>
                      <a:r>
                        <a:rPr lang="en-US" sz="1600" baseline="0" dirty="0" smtClean="0"/>
                        <a:t> with a highly complex growth and competitive advantage when done well.  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Three operating models for Risk </a:t>
            </a:r>
            <a:br>
              <a:rPr lang="en-US" dirty="0" smtClean="0"/>
            </a:br>
            <a:r>
              <a:rPr lang="en-US" sz="2200" i="1" dirty="0" smtClean="0"/>
              <a:t>by profit or nonprofit patterns in civil society sharing solidarity societies</a:t>
            </a:r>
            <a:endParaRPr lang="en-US" sz="2200" i="1" dirty="0"/>
          </a:p>
        </p:txBody>
      </p:sp>
    </p:spTree>
    <p:extLst>
      <p:ext uri="{BB962C8B-B14F-4D97-AF65-F5344CB8AC3E}">
        <p14:creationId xmlns:p14="http://schemas.microsoft.com/office/powerpoint/2010/main" xmlns="" val="2733262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22764337"/>
              </p:ext>
            </p:extLst>
          </p:nvPr>
        </p:nvGraphicFramePr>
        <p:xfrm>
          <a:off x="457200" y="1481138"/>
          <a:ext cx="8229600" cy="475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Resource Skills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10 entry level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 advanced level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30</a:t>
                      </a:r>
                      <a:r>
                        <a:rPr lang="en-US" baseline="0" dirty="0" smtClean="0"/>
                        <a:t> expert level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10</a:t>
                      </a:r>
                      <a:r>
                        <a:rPr lang="en-US" dirty="0" smtClean="0"/>
                        <a:t>-A new or small Business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Healthy number of operational type workers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percentage of workers</a:t>
                      </a:r>
                      <a:r>
                        <a:rPr lang="en-US" baseline="0" dirty="0" smtClean="0"/>
                        <a:t> who can lead and change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r>
                        <a:rPr lang="en-US" baseline="0" dirty="0" smtClean="0"/>
                        <a:t> small percent of workers who are highly adaptable and understand invention or R&amp;D.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20</a:t>
                      </a:r>
                      <a:r>
                        <a:rPr lang="en-US" dirty="0" smtClean="0"/>
                        <a:t>-A medium</a:t>
                      </a:r>
                      <a:r>
                        <a:rPr lang="en-US" baseline="0" dirty="0" smtClean="0"/>
                        <a:t> size business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Healthy number of operational type workers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percentage of workers</a:t>
                      </a:r>
                      <a:r>
                        <a:rPr lang="en-US" baseline="0" dirty="0" smtClean="0"/>
                        <a:t> who can lead and change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r>
                        <a:rPr lang="en-US" baseline="0" dirty="0" smtClean="0"/>
                        <a:t> small percent of workers who are highly adaptable and understand invention or R&amp;D.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30</a:t>
                      </a:r>
                      <a:r>
                        <a:rPr lang="en-US" dirty="0" smtClean="0"/>
                        <a:t>-A</a:t>
                      </a:r>
                      <a:r>
                        <a:rPr lang="en-US" baseline="0" dirty="0" smtClean="0"/>
                        <a:t>n enterprise size business</a:t>
                      </a:r>
                    </a:p>
                    <a:p>
                      <a:r>
                        <a:rPr lang="en-US" baseline="0" dirty="0" smtClean="0"/>
                        <a:t>International stakeholders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Healthy number of operational type workers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percentage of workers</a:t>
                      </a:r>
                      <a:r>
                        <a:rPr lang="en-US" baseline="0" dirty="0" smtClean="0"/>
                        <a:t> who can lead and change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r>
                        <a:rPr lang="en-US" baseline="0" dirty="0" smtClean="0"/>
                        <a:t> small percent of workers who are highly adaptable and understand invention or R&amp;D.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Workers in a Healthy Living Organization </a:t>
            </a:r>
            <a:br>
              <a:rPr lang="en-US" dirty="0" smtClean="0"/>
            </a:br>
            <a:r>
              <a:rPr lang="en-US" sz="2000" dirty="0" smtClean="0"/>
              <a:t>Worker skills to strategy and patterns  across any size business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382299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3621</TotalTime>
  <Words>1253</Words>
  <Application>Microsoft Office PowerPoint</Application>
  <PresentationFormat>On-screen Show (4:3)</PresentationFormat>
  <Paragraphs>119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Patterns for a 20/20 International Design Strategy</vt:lpstr>
      <vt:lpstr>Design the vision and strategy  New Offer or New Business</vt:lpstr>
      <vt:lpstr>Principles of Living Organizations </vt:lpstr>
      <vt:lpstr>Principles of Living Organizations Team B sub-organization focuses on 2020 </vt:lpstr>
      <vt:lpstr>Living Enterprise </vt:lpstr>
      <vt:lpstr>Purposeful Living Enterpise(s)</vt:lpstr>
      <vt:lpstr>Resource Effort and Risk Complexity Patterns are consistent across various subjects using a 3 by 3  patterns in a cube</vt:lpstr>
      <vt:lpstr>Three operating models for Risk  by profit or nonprofit patterns in civil society sharing solidarity societies</vt:lpstr>
      <vt:lpstr>Workers in a Healthy Living Organization  Worker skills to strategy and patterns  across any size business</vt:lpstr>
      <vt:lpstr>External Partner and Distributor Patterns Invested development - Suppliers and partners in mutually rewarding relationships</vt:lpstr>
      <vt:lpstr>Next conversations</vt:lpstr>
      <vt:lpstr>Pattern Mapping SDGs Horizontally Common Capabilities Integrated and Differentiated for local offers sharing</vt:lpstr>
      <vt:lpstr>Social Responsibility  May outsource to build an Innovation high school model with patterns to economic health</vt:lpstr>
      <vt:lpstr>Two Year Multi-Stakeholder Process</vt:lpstr>
      <vt:lpstr>An International 3-5 Year Transformation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Marie Martinez</dc:creator>
  <cp:lastModifiedBy>Lisa Marie Martinez</cp:lastModifiedBy>
  <cp:revision>19</cp:revision>
  <dcterms:created xsi:type="dcterms:W3CDTF">2014-09-02T06:42:32Z</dcterms:created>
  <dcterms:modified xsi:type="dcterms:W3CDTF">2015-03-13T01:48:11Z</dcterms:modified>
</cp:coreProperties>
</file>