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83" r:id="rId4"/>
    <p:sldId id="285" r:id="rId5"/>
    <p:sldId id="286" r:id="rId6"/>
    <p:sldId id="284" r:id="rId7"/>
    <p:sldId id="293" r:id="rId8"/>
    <p:sldId id="288" r:id="rId9"/>
    <p:sldId id="289" r:id="rId10"/>
    <p:sldId id="290" r:id="rId11"/>
    <p:sldId id="295" r:id="rId12"/>
    <p:sldId id="296" r:id="rId13"/>
    <p:sldId id="297" r:id="rId14"/>
    <p:sldId id="291" r:id="rId15"/>
    <p:sldId id="294" r:id="rId16"/>
    <p:sldId id="27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4F6"/>
    <a:srgbClr val="333399"/>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856" autoAdjust="0"/>
  </p:normalViewPr>
  <p:slideViewPr>
    <p:cSldViewPr>
      <p:cViewPr varScale="1">
        <p:scale>
          <a:sx n="59" d="100"/>
          <a:sy n="59" d="100"/>
        </p:scale>
        <p:origin x="17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11379-7701-4D14-B544-F97745EC3F61}" type="datetimeFigureOut">
              <a:rPr lang="fr-FR" smtClean="0"/>
              <a:t>28/07/2016</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705CC-6440-41B9-8D4B-7B1D5FBEE46F}" type="slidenum">
              <a:rPr lang="fr-FR" smtClean="0"/>
              <a:t>‹#›</a:t>
            </a:fld>
            <a:endParaRPr lang="fr-FR"/>
          </a:p>
        </p:txBody>
      </p:sp>
    </p:spTree>
    <p:extLst>
      <p:ext uri="{BB962C8B-B14F-4D97-AF65-F5344CB8AC3E}">
        <p14:creationId xmlns:p14="http://schemas.microsoft.com/office/powerpoint/2010/main" val="164056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83C705CC-6440-41B9-8D4B-7B1D5FBEE46F}" type="slidenum">
              <a:rPr lang="fr-FR" smtClean="0"/>
              <a:t>1</a:t>
            </a:fld>
            <a:endParaRPr lang="fr-FR"/>
          </a:p>
        </p:txBody>
      </p:sp>
    </p:spTree>
    <p:extLst>
      <p:ext uri="{BB962C8B-B14F-4D97-AF65-F5344CB8AC3E}">
        <p14:creationId xmlns:p14="http://schemas.microsoft.com/office/powerpoint/2010/main" val="383474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For the reasons</a:t>
            </a:r>
            <a:r>
              <a:rPr lang="fr-FR" baseline="0" dirty="0" smtClean="0"/>
              <a:t> I stated, the IEEE SIGHT project in Tunisia has a mission to provide conenctivity to elementary schools in underserved areas in each of the 24 states in Tunisia.</a:t>
            </a:r>
          </a:p>
          <a:p>
            <a:r>
              <a:rPr lang="fr-FR" baseline="0" dirty="0" smtClean="0"/>
              <a:t>Enabling kids to use internet and have access to the information and modern technology, which will decrease the gap between social classes and </a:t>
            </a:r>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10</a:t>
            </a:fld>
            <a:endParaRPr lang="fr-FR"/>
          </a:p>
        </p:txBody>
      </p:sp>
    </p:spTree>
    <p:extLst>
      <p:ext uri="{BB962C8B-B14F-4D97-AF65-F5344CB8AC3E}">
        <p14:creationId xmlns:p14="http://schemas.microsoft.com/office/powerpoint/2010/main" val="1969615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The second goal will be</a:t>
            </a:r>
            <a:r>
              <a:rPr lang="fr-FR" baseline="0" dirty="0" smtClean="0"/>
              <a:t> will provide the pupils with the right content that will be useful to them to learn, to be open to other cultures while being well</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Informed and knowledgeable about their country and roots.</a:t>
            </a:r>
          </a:p>
          <a:p>
            <a:r>
              <a:rPr lang="fr-FR" baseline="0" dirty="0" smtClean="0"/>
              <a:t>We will guide them to Find the useful  content online which is not an easy task for kids new to internet.</a:t>
            </a:r>
          </a:p>
          <a:p>
            <a:r>
              <a:rPr lang="fr-FR" dirty="0" smtClean="0"/>
              <a:t>Later</a:t>
            </a:r>
            <a:r>
              <a:rPr lang="fr-FR" baseline="0" dirty="0" smtClean="0"/>
              <a:t> on, we will target new perspectives, further than education, such as healthercare, social service, volunteering, e-business. </a:t>
            </a:r>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11</a:t>
            </a:fld>
            <a:endParaRPr lang="fr-FR"/>
          </a:p>
        </p:txBody>
      </p:sp>
    </p:spTree>
    <p:extLst>
      <p:ext uri="{BB962C8B-B14F-4D97-AF65-F5344CB8AC3E}">
        <p14:creationId xmlns:p14="http://schemas.microsoft.com/office/powerpoint/2010/main" val="275017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dirty="0" smtClean="0"/>
              <a:t>The team will be visiting elementary schools to give lectures about basic engineering and motivate kids to choose a career</a:t>
            </a:r>
            <a:r>
              <a:rPr lang="fr-FR" baseline="0" dirty="0" smtClean="0"/>
              <a:t> in STEM. </a:t>
            </a:r>
          </a:p>
          <a:p>
            <a:r>
              <a:rPr lang="fr-FR" baseline="0" dirty="0" smtClean="0"/>
              <a:t>Workshops and makerfaires will be organized by the IEEE SIGHT team to bring kids together and assist them while they are being creative.  The topics taught will be mainly</a:t>
            </a:r>
          </a:p>
          <a:p>
            <a:r>
              <a:rPr lang="fr-FR" baseline="0" dirty="0" smtClean="0"/>
              <a:t>maths, physics, engineering and science. </a:t>
            </a:r>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12</a:t>
            </a:fld>
            <a:endParaRPr lang="fr-FR"/>
          </a:p>
        </p:txBody>
      </p:sp>
    </p:spTree>
    <p:extLst>
      <p:ext uri="{BB962C8B-B14F-4D97-AF65-F5344CB8AC3E}">
        <p14:creationId xmlns:p14="http://schemas.microsoft.com/office/powerpoint/2010/main" val="261873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fr-FR" dirty="0" smtClean="0"/>
              <a:t>Enabling</a:t>
            </a:r>
            <a:r>
              <a:rPr lang="en-GB" altLang="fr-FR" baseline="0" dirty="0" smtClean="0"/>
              <a:t> </a:t>
            </a:r>
            <a:r>
              <a:rPr lang="en-GB" altLang="fr-FR" dirty="0" smtClean="0"/>
              <a:t>young labour forces to learn and master</a:t>
            </a:r>
            <a:r>
              <a:rPr lang="en-GB" altLang="fr-FR" baseline="0" dirty="0" smtClean="0"/>
              <a:t> skills that can be transformed into a source of revenue in the future and become self-sustained.</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fr-FR" baseline="0" dirty="0" smtClean="0"/>
              <a:t>The IEEE team are able to provide the tools and give several tutorials for kids, for instance, recycling materials, fixing gadgets, install solar panels, repare computers, </a:t>
            </a:r>
            <a:endParaRPr lang="en-GB" altLang="fr-FR" dirty="0" smtClean="0"/>
          </a:p>
          <a:p>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13</a:t>
            </a:fld>
            <a:endParaRPr lang="fr-FR"/>
          </a:p>
        </p:txBody>
      </p:sp>
    </p:spTree>
    <p:extLst>
      <p:ext uri="{BB962C8B-B14F-4D97-AF65-F5344CB8AC3E}">
        <p14:creationId xmlns:p14="http://schemas.microsoft.com/office/powerpoint/2010/main" val="95638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 non exhaustive list of partners namely</a:t>
            </a:r>
            <a:r>
              <a:rPr lang="fr-FR" baseline="0" dirty="0" smtClean="0"/>
              <a:t> Wikipedia, tunischool, YTCA.. These organizations </a:t>
            </a:r>
            <a:r>
              <a:rPr lang="fr-FR" dirty="0" smtClean="0"/>
              <a:t>agreed</a:t>
            </a:r>
            <a:r>
              <a:rPr lang="fr-FR" baseline="0" dirty="0" smtClean="0"/>
              <a:t> to team up with IEEE SIGHT to reach more students and help taking this project toward success.</a:t>
            </a:r>
          </a:p>
          <a:p>
            <a:r>
              <a:rPr lang="fr-FR" baseline="0" dirty="0" smtClean="0"/>
              <a:t>in addition to the support we received from the governmental institutions such as the minitry of education and ministry of ICT and the national centre for education technologies.</a:t>
            </a:r>
          </a:p>
          <a:p>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14</a:t>
            </a:fld>
            <a:endParaRPr lang="fr-FR"/>
          </a:p>
        </p:txBody>
      </p:sp>
    </p:spTree>
    <p:extLst>
      <p:ext uri="{BB962C8B-B14F-4D97-AF65-F5344CB8AC3E}">
        <p14:creationId xmlns:p14="http://schemas.microsoft.com/office/powerpoint/2010/main" val="194332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 have with</a:t>
            </a:r>
            <a:r>
              <a:rPr lang="fr-FR" baseline="0" dirty="0" smtClean="0"/>
              <a:t> me today the team members who are also the chairs of the IEEE student branches and IEEE young professionals directly involved in the IEEE SIGHT Tunisia team.</a:t>
            </a:r>
          </a:p>
          <a:p>
            <a:r>
              <a:rPr lang="fr-FR" baseline="0" dirty="0" smtClean="0"/>
              <a:t>Each person in the list has within the student branch he is chairing a good number of active students that they will bring together to make this a project a see the light of day. </a:t>
            </a:r>
          </a:p>
          <a:p>
            <a:r>
              <a:rPr lang="fr-FR" baseline="0" dirty="0" smtClean="0"/>
              <a:t>Other IEEE affinities such as Teachers in service program and Communication Society will be helping as well.</a:t>
            </a:r>
          </a:p>
          <a:p>
            <a:r>
              <a:rPr lang="fr-FR" baseline="0" dirty="0" smtClean="0"/>
              <a:t>We would like to extend our thanks to the IEEE Tunisia Section Chair for his support.</a:t>
            </a:r>
          </a:p>
          <a:p>
            <a:r>
              <a:rPr lang="fr-FR" baseline="0" dirty="0" smtClean="0"/>
              <a:t>We would like to ask you to check the project report containing all the technical and financial details and we welcome your feedback and questions</a:t>
            </a:r>
          </a:p>
          <a:p>
            <a:r>
              <a:rPr lang="fr-FR" baseline="0" dirty="0" smtClean="0"/>
              <a:t>Thank you for your attention. (next slide)</a:t>
            </a:r>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15</a:t>
            </a:fld>
            <a:endParaRPr lang="fr-FR"/>
          </a:p>
        </p:txBody>
      </p:sp>
    </p:spTree>
    <p:extLst>
      <p:ext uri="{BB962C8B-B14F-4D97-AF65-F5344CB8AC3E}">
        <p14:creationId xmlns:p14="http://schemas.microsoft.com/office/powerpoint/2010/main" val="56393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Thank you People Centered Internet team for having us today.</a:t>
            </a:r>
          </a:p>
          <a:p>
            <a:r>
              <a:rPr lang="fr-FR" dirty="0" smtClean="0"/>
              <a:t>I’m Anis Ben Arfi, </a:t>
            </a:r>
            <a:r>
              <a:rPr lang="fr-FR" baseline="0" dirty="0" smtClean="0"/>
              <a:t>I have with me in the room at Sup’Com Tunis the IEEE SIGHT tunisia team </a:t>
            </a:r>
            <a:r>
              <a:rPr lang="fr-FR" dirty="0" smtClean="0"/>
              <a:t>and</a:t>
            </a:r>
            <a:r>
              <a:rPr lang="fr-FR" baseline="0" dirty="0" smtClean="0"/>
              <a:t> I </a:t>
            </a:r>
            <a:r>
              <a:rPr lang="fr-FR" baseline="0" dirty="0" smtClean="0"/>
              <a:t>will be presenting the Connect Tunisia project today,</a:t>
            </a:r>
          </a:p>
          <a:p>
            <a:r>
              <a:rPr lang="fr-FR" baseline="0" dirty="0" smtClean="0"/>
              <a:t>First I’ll </a:t>
            </a:r>
            <a:r>
              <a:rPr lang="fr-FR" baseline="0" dirty="0" smtClean="0"/>
              <a:t>talk </a:t>
            </a:r>
            <a:r>
              <a:rPr lang="fr-FR" baseline="0" dirty="0" smtClean="0"/>
              <a:t>in </a:t>
            </a:r>
            <a:r>
              <a:rPr lang="fr-FR" baseline="0" dirty="0" smtClean="0"/>
              <a:t>general about Tunisia, so you can appreciate this country as a candidate for this project. Then I’ll talk about the project main goals, our partners and IEEE Tunisia team involved in this project.</a:t>
            </a:r>
          </a:p>
          <a:p>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2</a:t>
            </a:fld>
            <a:endParaRPr lang="fr-FR"/>
          </a:p>
        </p:txBody>
      </p:sp>
    </p:spTree>
    <p:extLst>
      <p:ext uri="{BB962C8B-B14F-4D97-AF65-F5344CB8AC3E}">
        <p14:creationId xmlns:p14="http://schemas.microsoft.com/office/powerpoint/2010/main" val="248010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I’ll begin with few interesting facts about tunisia. To</a:t>
            </a:r>
            <a:r>
              <a:rPr lang="fr-FR" baseline="0" dirty="0" smtClean="0"/>
              <a:t> give a glimpse about the history and some general information about our country </a:t>
            </a:r>
          </a:p>
          <a:p>
            <a:r>
              <a:rPr lang="fr-FR" baseline="0" dirty="0" smtClean="0"/>
              <a:t>I’ll begin with these samples of mosaics, In tunisia we have the largest collection of mosaics that could be found in more than 20 museums spread across the country.</a:t>
            </a:r>
          </a:p>
          <a:p>
            <a:r>
              <a:rPr lang="fr-FR" baseline="0" dirty="0" smtClean="0"/>
              <a:t>We have The 2</a:t>
            </a:r>
            <a:r>
              <a:rPr lang="fr-FR" baseline="30000" dirty="0" smtClean="0"/>
              <a:t>nd</a:t>
            </a:r>
            <a:r>
              <a:rPr lang="fr-FR" baseline="0" dirty="0" smtClean="0"/>
              <a:t> largest heritage of historical monuments in africa and mediterreanean sea after egypt. </a:t>
            </a:r>
          </a:p>
        </p:txBody>
      </p:sp>
      <p:sp>
        <p:nvSpPr>
          <p:cNvPr id="4" name="Slide Number Placeholder 3"/>
          <p:cNvSpPr>
            <a:spLocks noGrp="1"/>
          </p:cNvSpPr>
          <p:nvPr>
            <p:ph type="sldNum" sz="quarter" idx="10"/>
          </p:nvPr>
        </p:nvSpPr>
        <p:spPr/>
        <p:txBody>
          <a:bodyPr/>
          <a:lstStyle/>
          <a:p>
            <a:fld id="{83C705CC-6440-41B9-8D4B-7B1D5FBEE46F}" type="slidenum">
              <a:rPr lang="fr-FR" smtClean="0"/>
              <a:t>3</a:t>
            </a:fld>
            <a:endParaRPr lang="fr-FR"/>
          </a:p>
        </p:txBody>
      </p:sp>
    </p:spTree>
    <p:extLst>
      <p:ext uri="{BB962C8B-B14F-4D97-AF65-F5344CB8AC3E}">
        <p14:creationId xmlns:p14="http://schemas.microsoft.com/office/powerpoint/2010/main" val="87893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fr-FR" sz="1200" dirty="0" smtClean="0"/>
              <a:t>Tunisia has divese</a:t>
            </a:r>
            <a:r>
              <a:rPr lang="en-GB" altLang="fr-FR" sz="1200" baseline="0" dirty="0" smtClean="0"/>
              <a:t> landscape and a special climate. </a:t>
            </a:r>
          </a:p>
          <a:p>
            <a:pPr eaLnBrk="1" hangingPunct="1"/>
            <a:r>
              <a:rPr lang="en-GB" altLang="fr-FR" sz="1200" baseline="0" dirty="0" smtClean="0"/>
              <a:t>A snowy winter in the North West. In the south you find can the hot desert, where you can find also waterfalls in the desert.</a:t>
            </a:r>
          </a:p>
          <a:p>
            <a:pPr eaLnBrk="1" hangingPunct="1"/>
            <a:r>
              <a:rPr lang="en-GB" altLang="fr-FR" sz="1200" baseline="0" dirty="0" smtClean="0"/>
              <a:t>We have the only collosseum built of outside of Rome. </a:t>
            </a:r>
          </a:p>
          <a:p>
            <a:pPr eaLnBrk="1" hangingPunct="1"/>
            <a:r>
              <a:rPr lang="en-GB" altLang="fr-FR" sz="1200" dirty="0" smtClean="0"/>
              <a:t>So</a:t>
            </a:r>
            <a:r>
              <a:rPr lang="en-GB" altLang="fr-FR" sz="1200" baseline="0" dirty="0" smtClean="0"/>
              <a:t> we are a </a:t>
            </a:r>
            <a:r>
              <a:rPr lang="en-GB" altLang="fr-FR" sz="1200" dirty="0" smtClean="0"/>
              <a:t>country of history and culture</a:t>
            </a:r>
          </a:p>
          <a:p>
            <a:pPr eaLnBrk="1" hangingPunct="1"/>
            <a:r>
              <a:rPr lang="en-GB" altLang="fr-FR" sz="1200" dirty="0" smtClean="0"/>
              <a:t>Open society, host to over 5 million tourists yearly</a:t>
            </a:r>
          </a:p>
          <a:p>
            <a:pPr eaLnBrk="1" hangingPunct="1"/>
            <a:r>
              <a:rPr lang="en-GB" altLang="fr-FR" sz="1200" dirty="0" smtClean="0"/>
              <a:t>Proximity to Europe is a great plus</a:t>
            </a:r>
            <a:endParaRPr lang="fr-FR" altLang="fr-FR" sz="1200" dirty="0" smtClean="0"/>
          </a:p>
          <a:p>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4</a:t>
            </a:fld>
            <a:endParaRPr lang="fr-FR"/>
          </a:p>
        </p:txBody>
      </p:sp>
    </p:spTree>
    <p:extLst>
      <p:ext uri="{BB962C8B-B14F-4D97-AF65-F5344CB8AC3E}">
        <p14:creationId xmlns:p14="http://schemas.microsoft.com/office/powerpoint/2010/main" val="113499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tunisian desert</a:t>
            </a:r>
            <a:r>
              <a:rPr lang="fr-FR" baseline="0" dirty="0" smtClean="0"/>
              <a:t> was selected to film many of famous movies. Many of the Star Wars scenes were filmed in Tunisia. The decoration used is still there and it attracts lots of tourists.</a:t>
            </a:r>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5</a:t>
            </a:fld>
            <a:endParaRPr lang="fr-FR"/>
          </a:p>
        </p:txBody>
      </p:sp>
    </p:spTree>
    <p:extLst>
      <p:ext uri="{BB962C8B-B14F-4D97-AF65-F5344CB8AC3E}">
        <p14:creationId xmlns:p14="http://schemas.microsoft.com/office/powerpoint/2010/main" val="227168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smtClean="0"/>
              <a:t>Ibn khuldoun the father of the sociology and social sciences was born in Tunisia . </a:t>
            </a:r>
          </a:p>
          <a:p>
            <a:r>
              <a:rPr lang="fr-FR" baseline="0" dirty="0" smtClean="0"/>
              <a:t>In terms of international relations, Tunisia is one of the first countries to sign a peace and friendship treaty with the United states in 1797</a:t>
            </a:r>
          </a:p>
          <a:p>
            <a:r>
              <a:rPr lang="fr-FR" baseline="0" dirty="0" smtClean="0"/>
              <a:t>Tunisia is the first arab country to write a constitution </a:t>
            </a:r>
          </a:p>
          <a:p>
            <a:r>
              <a:rPr lang="fr-FR" baseline="0" dirty="0" smtClean="0"/>
              <a:t>And one of the first countries in the world to officially abolish slavery. </a:t>
            </a:r>
          </a:p>
          <a:p>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6</a:t>
            </a:fld>
            <a:endParaRPr lang="fr-FR"/>
          </a:p>
        </p:txBody>
      </p:sp>
    </p:spTree>
    <p:extLst>
      <p:ext uri="{BB962C8B-B14F-4D97-AF65-F5344CB8AC3E}">
        <p14:creationId xmlns:p14="http://schemas.microsoft.com/office/powerpoint/2010/main" val="296946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Tunisia is the birthplace of the arab</a:t>
            </a:r>
            <a:r>
              <a:rPr lang="fr-FR" baseline="0" dirty="0" smtClean="0"/>
              <a:t> spring mouvement, mainly made by cyberactivists asking for more transparency and freedom.</a:t>
            </a:r>
          </a:p>
          <a:p>
            <a:r>
              <a:rPr lang="fr-FR" baseline="0" dirty="0" smtClean="0"/>
              <a:t>Protesting against the infingment of human rights and inequality between social classes and internet censorship, back in 2011 when websites like twitter, dailymotion and youtube were inaccessible because of the political content they have regarding the corrupt regime at that time. It was a considerable achievement to Tunisian to brake the censorship barriers and have unlimited access to internet content.</a:t>
            </a:r>
          </a:p>
        </p:txBody>
      </p:sp>
      <p:sp>
        <p:nvSpPr>
          <p:cNvPr id="4" name="Slide Number Placeholder 3"/>
          <p:cNvSpPr>
            <a:spLocks noGrp="1"/>
          </p:cNvSpPr>
          <p:nvPr>
            <p:ph type="sldNum" sz="quarter" idx="10"/>
          </p:nvPr>
        </p:nvSpPr>
        <p:spPr/>
        <p:txBody>
          <a:bodyPr/>
          <a:lstStyle/>
          <a:p>
            <a:fld id="{83C705CC-6440-41B9-8D4B-7B1D5FBEE46F}" type="slidenum">
              <a:rPr lang="fr-FR" smtClean="0"/>
              <a:t>7</a:t>
            </a:fld>
            <a:endParaRPr lang="fr-FR"/>
          </a:p>
        </p:txBody>
      </p:sp>
    </p:spTree>
    <p:extLst>
      <p:ext uri="{BB962C8B-B14F-4D97-AF65-F5344CB8AC3E}">
        <p14:creationId xmlns:p14="http://schemas.microsoft.com/office/powerpoint/2010/main" val="198602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number of poeple getting internet access</a:t>
            </a:r>
            <a:r>
              <a:rPr lang="fr-FR" baseline="0" dirty="0" smtClean="0"/>
              <a:t> is increasing steadily following a constant a rate. </a:t>
            </a:r>
          </a:p>
          <a:p>
            <a:r>
              <a:rPr lang="fr-FR" baseline="0" dirty="0" smtClean="0"/>
              <a:t>And one of the goals of our project is to keep improving the penetration percentage and ideally boost the percentage of newely connected people yearly. </a:t>
            </a:r>
          </a:p>
          <a:p>
            <a:r>
              <a:rPr lang="fr-FR" baseline="0" dirty="0" smtClean="0"/>
              <a:t>This project is aligned with the vision of the current goverment as part of the project Smart Tunisia aiming to connect all the remote cities, country sides and all the educational instituions by 2020. </a:t>
            </a:r>
          </a:p>
          <a:p>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8</a:t>
            </a:fld>
            <a:endParaRPr lang="fr-FR"/>
          </a:p>
        </p:txBody>
      </p:sp>
    </p:spTree>
    <p:extLst>
      <p:ext uri="{BB962C8B-B14F-4D97-AF65-F5344CB8AC3E}">
        <p14:creationId xmlns:p14="http://schemas.microsoft.com/office/powerpoint/2010/main" val="526671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a:t>
            </a:r>
            <a:r>
              <a:rPr lang="fr-FR" baseline="0" dirty="0" smtClean="0"/>
              <a:t> majority of Tunisian people are connected via their mobile devices , the number of people navigating on internet using smart phone outpasses the computers users.</a:t>
            </a:r>
          </a:p>
          <a:p>
            <a:r>
              <a:rPr lang="fr-FR" baseline="0" dirty="0" smtClean="0"/>
              <a:t> </a:t>
            </a:r>
          </a:p>
          <a:p>
            <a:r>
              <a:rPr lang="fr-FR" baseline="0" dirty="0" smtClean="0"/>
              <a:t>With the arrival of the 4th generation network earlier this year. People are more satisfied with the service and explore new services. Such as the video calls.</a:t>
            </a:r>
          </a:p>
          <a:p>
            <a:r>
              <a:rPr lang="fr-FR" baseline="0" dirty="0" smtClean="0"/>
              <a:t> Unfortunately the 4th generation network is depolyed only in big cities within a limited extent.</a:t>
            </a:r>
          </a:p>
          <a:p>
            <a:endParaRPr lang="fr-FR" baseline="0" dirty="0" smtClean="0"/>
          </a:p>
          <a:p>
            <a:endParaRPr lang="fr-FR" dirty="0"/>
          </a:p>
        </p:txBody>
      </p:sp>
      <p:sp>
        <p:nvSpPr>
          <p:cNvPr id="4" name="Slide Number Placeholder 3"/>
          <p:cNvSpPr>
            <a:spLocks noGrp="1"/>
          </p:cNvSpPr>
          <p:nvPr>
            <p:ph type="sldNum" sz="quarter" idx="10"/>
          </p:nvPr>
        </p:nvSpPr>
        <p:spPr/>
        <p:txBody>
          <a:bodyPr/>
          <a:lstStyle/>
          <a:p>
            <a:fld id="{83C705CC-6440-41B9-8D4B-7B1D5FBEE46F}" type="slidenum">
              <a:rPr lang="fr-FR" smtClean="0"/>
              <a:t>9</a:t>
            </a:fld>
            <a:endParaRPr lang="fr-FR"/>
          </a:p>
        </p:txBody>
      </p:sp>
    </p:spTree>
    <p:extLst>
      <p:ext uri="{BB962C8B-B14F-4D97-AF65-F5344CB8AC3E}">
        <p14:creationId xmlns:p14="http://schemas.microsoft.com/office/powerpoint/2010/main" val="2257221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20" name="Freeform 48"/>
          <p:cNvSpPr>
            <a:spLocks/>
          </p:cNvSpPr>
          <p:nvPr/>
        </p:nvSpPr>
        <p:spPr bwMode="gray">
          <a:xfrm>
            <a:off x="0" y="0"/>
            <a:ext cx="7677150" cy="6858000"/>
          </a:xfrm>
          <a:custGeom>
            <a:avLst/>
            <a:gdLst>
              <a:gd name="T0" fmla="*/ 0 w 4272"/>
              <a:gd name="T1" fmla="*/ 0 h 4320"/>
              <a:gd name="T2" fmla="*/ 4272 w 4272"/>
              <a:gd name="T3" fmla="*/ 0 h 4320"/>
              <a:gd name="T4" fmla="*/ 2832 w 4272"/>
              <a:gd name="T5" fmla="*/ 4320 h 4320"/>
              <a:gd name="T6" fmla="*/ 0 w 4272"/>
              <a:gd name="T7" fmla="*/ 4320 h 4320"/>
              <a:gd name="T8" fmla="*/ 0 w 4272"/>
              <a:gd name="T9" fmla="*/ 0 h 4320"/>
            </a:gdLst>
            <a:ahLst/>
            <a:cxnLst>
              <a:cxn ang="0">
                <a:pos x="T0" y="T1"/>
              </a:cxn>
              <a:cxn ang="0">
                <a:pos x="T2" y="T3"/>
              </a:cxn>
              <a:cxn ang="0">
                <a:pos x="T4" y="T5"/>
              </a:cxn>
              <a:cxn ang="0">
                <a:pos x="T6" y="T7"/>
              </a:cxn>
              <a:cxn ang="0">
                <a:pos x="T8" y="T9"/>
              </a:cxn>
            </a:cxnLst>
            <a:rect l="0" t="0" r="r" b="b"/>
            <a:pathLst>
              <a:path w="4272" h="4320">
                <a:moveTo>
                  <a:pt x="0" y="0"/>
                </a:moveTo>
                <a:lnTo>
                  <a:pt x="4272" y="0"/>
                </a:lnTo>
                <a:lnTo>
                  <a:pt x="2832" y="4320"/>
                </a:lnTo>
                <a:lnTo>
                  <a:pt x="0" y="4320"/>
                </a:lnTo>
                <a:lnTo>
                  <a:pt x="0" y="0"/>
                </a:lnTo>
                <a:close/>
              </a:path>
            </a:pathLst>
          </a:custGeom>
          <a:solidFill>
            <a:schemeClr val="accent1">
              <a:alpha val="2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algn="ctr" rotWithShape="0">
                    <a:schemeClr val="bg2">
                      <a:alpha val="50000"/>
                    </a:schemeClr>
                  </a:outerShdw>
                </a:effectLst>
              </a14:hiddenEffects>
            </a:ext>
          </a:extLst>
        </p:spPr>
        <p:txBody>
          <a:bodyPr/>
          <a:lstStyle/>
          <a:p>
            <a:endParaRPr lang="fr-FR"/>
          </a:p>
        </p:txBody>
      </p:sp>
      <p:sp>
        <p:nvSpPr>
          <p:cNvPr id="3121" name="Rectangle 49"/>
          <p:cNvSpPr>
            <a:spLocks noChangeArrowheads="1"/>
          </p:cNvSpPr>
          <p:nvPr/>
        </p:nvSpPr>
        <p:spPr bwMode="gray">
          <a:xfrm>
            <a:off x="0" y="762000"/>
            <a:ext cx="9144000" cy="2386013"/>
          </a:xfrm>
          <a:prstGeom prst="rect">
            <a:avLst/>
          </a:prstGeom>
          <a:solidFill>
            <a:schemeClr val="hlink">
              <a:alpha val="96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22" name="Rectangle 50"/>
          <p:cNvSpPr>
            <a:spLocks noChangeArrowheads="1"/>
          </p:cNvSpPr>
          <p:nvPr/>
        </p:nvSpPr>
        <p:spPr bwMode="gray">
          <a:xfrm>
            <a:off x="0" y="6477000"/>
            <a:ext cx="9144000" cy="381000"/>
          </a:xfrm>
          <a:prstGeom prst="rect">
            <a:avLst/>
          </a:prstGeom>
          <a:solidFill>
            <a:srgbClr val="969696">
              <a:alpha val="5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23" name="Freeform 51" descr="Computer&amp; Communtication"/>
          <p:cNvSpPr>
            <a:spLocks/>
          </p:cNvSpPr>
          <p:nvPr/>
        </p:nvSpPr>
        <p:spPr bwMode="gray">
          <a:xfrm>
            <a:off x="0" y="914400"/>
            <a:ext cx="7326313" cy="2233613"/>
          </a:xfrm>
          <a:custGeom>
            <a:avLst/>
            <a:gdLst>
              <a:gd name="T0" fmla="*/ 0 w 4615"/>
              <a:gd name="T1" fmla="*/ 0 h 1407"/>
              <a:gd name="T2" fmla="*/ 4615 w 4615"/>
              <a:gd name="T3" fmla="*/ 0 h 1407"/>
              <a:gd name="T4" fmla="*/ 4092 w 4615"/>
              <a:gd name="T5" fmla="*/ 1386 h 1407"/>
              <a:gd name="T6" fmla="*/ 0 w 4615"/>
              <a:gd name="T7" fmla="*/ 1407 h 1407"/>
              <a:gd name="T8" fmla="*/ 0 w 4615"/>
              <a:gd name="T9" fmla="*/ 0 h 1407"/>
            </a:gdLst>
            <a:ahLst/>
            <a:cxnLst>
              <a:cxn ang="0">
                <a:pos x="T0" y="T1"/>
              </a:cxn>
              <a:cxn ang="0">
                <a:pos x="T2" y="T3"/>
              </a:cxn>
              <a:cxn ang="0">
                <a:pos x="T4" y="T5"/>
              </a:cxn>
              <a:cxn ang="0">
                <a:pos x="T6" y="T7"/>
              </a:cxn>
              <a:cxn ang="0">
                <a:pos x="T8" y="T9"/>
              </a:cxn>
            </a:cxnLst>
            <a:rect l="0" t="0" r="r" b="b"/>
            <a:pathLst>
              <a:path w="4615" h="1407">
                <a:moveTo>
                  <a:pt x="0" y="0"/>
                </a:moveTo>
                <a:lnTo>
                  <a:pt x="4615" y="0"/>
                </a:lnTo>
                <a:lnTo>
                  <a:pt x="4092" y="1386"/>
                </a:lnTo>
                <a:lnTo>
                  <a:pt x="0" y="1407"/>
                </a:lnTo>
                <a:lnTo>
                  <a:pt x="0" y="0"/>
                </a:lnTo>
                <a:close/>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24" name="Rectangle 52"/>
          <p:cNvSpPr>
            <a:spLocks noChangeArrowheads="1"/>
          </p:cNvSpPr>
          <p:nvPr/>
        </p:nvSpPr>
        <p:spPr bwMode="gray">
          <a:xfrm>
            <a:off x="0" y="3113088"/>
            <a:ext cx="9144000" cy="762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ltLang="fr-FR"/>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ltLang="fr-FR"/>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0B3CA590-D699-450F-87F6-54C5A3922618}" type="slidenum">
              <a:rPr lang="en-US" altLang="fr-FR"/>
              <a:pPr/>
              <a:t>‹#›</a:t>
            </a:fld>
            <a:endParaRPr lang="en-US" altLang="fr-FR"/>
          </a:p>
        </p:txBody>
      </p:sp>
      <p:grpSp>
        <p:nvGrpSpPr>
          <p:cNvPr id="3088" name="Group 16"/>
          <p:cNvGrpSpPr>
            <a:grpSpLocks/>
          </p:cNvGrpSpPr>
          <p:nvPr/>
        </p:nvGrpSpPr>
        <p:grpSpPr bwMode="auto">
          <a:xfrm>
            <a:off x="215900" y="152400"/>
            <a:ext cx="1079500" cy="633413"/>
            <a:chOff x="2680" y="3678"/>
            <a:chExt cx="680" cy="399"/>
          </a:xfrm>
        </p:grpSpPr>
        <p:sp>
          <p:nvSpPr>
            <p:cNvPr id="3086" name="Text Box 14"/>
            <p:cNvSpPr txBox="1">
              <a:spLocks noChangeArrowheads="1"/>
            </p:cNvSpPr>
            <p:nvPr/>
          </p:nvSpPr>
          <p:spPr bwMode="gray">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fr-FR" sz="2400" b="1"/>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074" name="Rectangle 2"/>
          <p:cNvSpPr>
            <a:spLocks noGrp="1" noChangeArrowheads="1"/>
          </p:cNvSpPr>
          <p:nvPr>
            <p:ph type="ctrTitle"/>
          </p:nvPr>
        </p:nvSpPr>
        <p:spPr>
          <a:xfrm>
            <a:off x="304800" y="3090863"/>
            <a:ext cx="8534400" cy="8382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defRPr sz="4000"/>
            </a:lvl1pPr>
          </a:lstStyle>
          <a:p>
            <a:pPr lvl="0"/>
            <a:r>
              <a:rPr lang="en-US" altLang="fr-FR" noProof="0" smtClean="0"/>
              <a:t>Click to edit Master title style</a:t>
            </a:r>
          </a:p>
        </p:txBody>
      </p:sp>
      <p:sp>
        <p:nvSpPr>
          <p:cNvPr id="3075" name="Rectangle 3"/>
          <p:cNvSpPr>
            <a:spLocks noGrp="1" noChangeArrowheads="1"/>
          </p:cNvSpPr>
          <p:nvPr>
            <p:ph type="subTitle" idx="1"/>
          </p:nvPr>
        </p:nvSpPr>
        <p:spPr bwMode="black">
          <a:xfrm>
            <a:off x="5486400" y="5791200"/>
            <a:ext cx="3429000" cy="381000"/>
          </a:xfrm>
        </p:spPr>
        <p:txBody>
          <a:bodyPr/>
          <a:lstStyle>
            <a:lvl1pPr marL="0" indent="0" algn="ctr">
              <a:buFont typeface="Wingdings" panose="05000000000000000000" pitchFamily="2" charset="2"/>
              <a:buNone/>
              <a:defRPr sz="1600">
                <a:solidFill>
                  <a:schemeClr val="tx2"/>
                </a:solidFill>
              </a:defRPr>
            </a:lvl1pPr>
          </a:lstStyle>
          <a:p>
            <a:pPr lvl="0"/>
            <a:r>
              <a:rPr lang="en-US" altLang="fr-FR"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endParaRPr lang="en-US" altLang="fr-FR"/>
          </a:p>
        </p:txBody>
      </p:sp>
      <p:sp>
        <p:nvSpPr>
          <p:cNvPr id="5" name="Footer Placeholder 4"/>
          <p:cNvSpPr>
            <a:spLocks noGrp="1"/>
          </p:cNvSpPr>
          <p:nvPr>
            <p:ph type="ftr" sz="quarter" idx="11"/>
          </p:nvPr>
        </p:nvSpPr>
        <p:spPr/>
        <p:txBody>
          <a:bodyPr/>
          <a:lstStyle>
            <a:lvl1pPr>
              <a:defRPr/>
            </a:lvl1pPr>
          </a:lstStyle>
          <a:p>
            <a:endParaRPr lang="en-US" altLang="fr-FR"/>
          </a:p>
        </p:txBody>
      </p:sp>
      <p:sp>
        <p:nvSpPr>
          <p:cNvPr id="6" name="Slide Number Placeholder 5"/>
          <p:cNvSpPr>
            <a:spLocks noGrp="1"/>
          </p:cNvSpPr>
          <p:nvPr>
            <p:ph type="sldNum" sz="quarter" idx="12"/>
          </p:nvPr>
        </p:nvSpPr>
        <p:spPr/>
        <p:txBody>
          <a:bodyPr/>
          <a:lstStyle>
            <a:lvl1pPr>
              <a:defRPr/>
            </a:lvl1pPr>
          </a:lstStyle>
          <a:p>
            <a:fld id="{61514BE9-B2D4-4F4A-9F6B-19D2424A6FC9}" type="slidenum">
              <a:rPr lang="en-US" altLang="fr-FR"/>
              <a:pPr/>
              <a:t>‹#›</a:t>
            </a:fld>
            <a:endParaRPr lang="en-US" altLang="fr-FR"/>
          </a:p>
        </p:txBody>
      </p:sp>
    </p:spTree>
    <p:extLst>
      <p:ext uri="{BB962C8B-B14F-4D97-AF65-F5344CB8AC3E}">
        <p14:creationId xmlns:p14="http://schemas.microsoft.com/office/powerpoint/2010/main" val="36721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57200"/>
            <a:ext cx="2095500" cy="5867400"/>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457200"/>
            <a:ext cx="6134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endParaRPr lang="en-US" altLang="fr-FR"/>
          </a:p>
        </p:txBody>
      </p:sp>
      <p:sp>
        <p:nvSpPr>
          <p:cNvPr id="5" name="Footer Placeholder 4"/>
          <p:cNvSpPr>
            <a:spLocks noGrp="1"/>
          </p:cNvSpPr>
          <p:nvPr>
            <p:ph type="ftr" sz="quarter" idx="11"/>
          </p:nvPr>
        </p:nvSpPr>
        <p:spPr/>
        <p:txBody>
          <a:bodyPr/>
          <a:lstStyle>
            <a:lvl1pPr>
              <a:defRPr/>
            </a:lvl1pPr>
          </a:lstStyle>
          <a:p>
            <a:endParaRPr lang="en-US" altLang="fr-FR"/>
          </a:p>
        </p:txBody>
      </p:sp>
      <p:sp>
        <p:nvSpPr>
          <p:cNvPr id="6" name="Slide Number Placeholder 5"/>
          <p:cNvSpPr>
            <a:spLocks noGrp="1"/>
          </p:cNvSpPr>
          <p:nvPr>
            <p:ph type="sldNum" sz="quarter" idx="12"/>
          </p:nvPr>
        </p:nvSpPr>
        <p:spPr/>
        <p:txBody>
          <a:bodyPr/>
          <a:lstStyle>
            <a:lvl1pPr>
              <a:defRPr/>
            </a:lvl1pPr>
          </a:lstStyle>
          <a:p>
            <a:fld id="{5437A8A7-CED8-46F4-A825-C0378FC1D4B2}" type="slidenum">
              <a:rPr lang="en-US" altLang="fr-FR"/>
              <a:pPr/>
              <a:t>‹#›</a:t>
            </a:fld>
            <a:endParaRPr lang="en-US" altLang="fr-FR"/>
          </a:p>
        </p:txBody>
      </p:sp>
    </p:spTree>
    <p:extLst>
      <p:ext uri="{BB962C8B-B14F-4D97-AF65-F5344CB8AC3E}">
        <p14:creationId xmlns:p14="http://schemas.microsoft.com/office/powerpoint/2010/main" val="321095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457200"/>
          </a:xfrm>
        </p:spPr>
        <p:txBody>
          <a:bodyPr/>
          <a:lstStyle/>
          <a:p>
            <a:r>
              <a:rPr lang="en-US" smtClean="0"/>
              <a:t>Click to edit Master title style</a:t>
            </a:r>
            <a:endParaRPr lang="fr-FR"/>
          </a:p>
        </p:txBody>
      </p:sp>
      <p:sp>
        <p:nvSpPr>
          <p:cNvPr id="3" name="Table Placeholder 2"/>
          <p:cNvSpPr>
            <a:spLocks noGrp="1"/>
          </p:cNvSpPr>
          <p:nvPr>
            <p:ph type="tbl" idx="1"/>
          </p:nvPr>
        </p:nvSpPr>
        <p:spPr>
          <a:xfrm>
            <a:off x="457200" y="1219200"/>
            <a:ext cx="8229600" cy="5105400"/>
          </a:xfrm>
        </p:spPr>
        <p:txBody>
          <a:bodyPr/>
          <a:lstStyle/>
          <a:p>
            <a:r>
              <a:rPr lang="en-US" smtClean="0"/>
              <a:t>Click icon to add table</a:t>
            </a:r>
            <a:endParaRPr lang="fr-FR"/>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ltLang="fr-FR"/>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ltLang="fr-FR"/>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4A7883C5-00E0-481C-A40C-F491F051D675}" type="slidenum">
              <a:rPr lang="en-US" altLang="fr-FR"/>
              <a:pPr/>
              <a:t>‹#›</a:t>
            </a:fld>
            <a:endParaRPr lang="en-US" altLang="fr-FR"/>
          </a:p>
        </p:txBody>
      </p:sp>
    </p:spTree>
    <p:extLst>
      <p:ext uri="{BB962C8B-B14F-4D97-AF65-F5344CB8AC3E}">
        <p14:creationId xmlns:p14="http://schemas.microsoft.com/office/powerpoint/2010/main" val="297138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endParaRPr lang="en-US" altLang="fr-FR"/>
          </a:p>
        </p:txBody>
      </p:sp>
      <p:sp>
        <p:nvSpPr>
          <p:cNvPr id="5" name="Footer Placeholder 4"/>
          <p:cNvSpPr>
            <a:spLocks noGrp="1"/>
          </p:cNvSpPr>
          <p:nvPr>
            <p:ph type="ftr" sz="quarter" idx="11"/>
          </p:nvPr>
        </p:nvSpPr>
        <p:spPr/>
        <p:txBody>
          <a:bodyPr/>
          <a:lstStyle>
            <a:lvl1pPr>
              <a:defRPr/>
            </a:lvl1pPr>
          </a:lstStyle>
          <a:p>
            <a:endParaRPr lang="en-US" altLang="fr-FR"/>
          </a:p>
        </p:txBody>
      </p:sp>
      <p:sp>
        <p:nvSpPr>
          <p:cNvPr id="6" name="Slide Number Placeholder 5"/>
          <p:cNvSpPr>
            <a:spLocks noGrp="1"/>
          </p:cNvSpPr>
          <p:nvPr>
            <p:ph type="sldNum" sz="quarter" idx="12"/>
          </p:nvPr>
        </p:nvSpPr>
        <p:spPr/>
        <p:txBody>
          <a:bodyPr/>
          <a:lstStyle>
            <a:lvl1pPr>
              <a:defRPr/>
            </a:lvl1pPr>
          </a:lstStyle>
          <a:p>
            <a:fld id="{CD6CABAA-F415-4522-BAC2-E617608DAD39}" type="slidenum">
              <a:rPr lang="en-US" altLang="fr-FR"/>
              <a:pPr/>
              <a:t>‹#›</a:t>
            </a:fld>
            <a:endParaRPr lang="en-US" altLang="fr-FR"/>
          </a:p>
        </p:txBody>
      </p:sp>
    </p:spTree>
    <p:extLst>
      <p:ext uri="{BB962C8B-B14F-4D97-AF65-F5344CB8AC3E}">
        <p14:creationId xmlns:p14="http://schemas.microsoft.com/office/powerpoint/2010/main" val="14936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fr-FR"/>
          </a:p>
        </p:txBody>
      </p:sp>
      <p:sp>
        <p:nvSpPr>
          <p:cNvPr id="5" name="Footer Placeholder 4"/>
          <p:cNvSpPr>
            <a:spLocks noGrp="1"/>
          </p:cNvSpPr>
          <p:nvPr>
            <p:ph type="ftr" sz="quarter" idx="11"/>
          </p:nvPr>
        </p:nvSpPr>
        <p:spPr/>
        <p:txBody>
          <a:bodyPr/>
          <a:lstStyle>
            <a:lvl1pPr>
              <a:defRPr/>
            </a:lvl1pPr>
          </a:lstStyle>
          <a:p>
            <a:endParaRPr lang="en-US" altLang="fr-FR"/>
          </a:p>
        </p:txBody>
      </p:sp>
      <p:sp>
        <p:nvSpPr>
          <p:cNvPr id="6" name="Slide Number Placeholder 5"/>
          <p:cNvSpPr>
            <a:spLocks noGrp="1"/>
          </p:cNvSpPr>
          <p:nvPr>
            <p:ph type="sldNum" sz="quarter" idx="12"/>
          </p:nvPr>
        </p:nvSpPr>
        <p:spPr/>
        <p:txBody>
          <a:bodyPr/>
          <a:lstStyle>
            <a:lvl1pPr>
              <a:defRPr/>
            </a:lvl1pPr>
          </a:lstStyle>
          <a:p>
            <a:fld id="{F9B9FB64-7EAE-4DCB-B8E4-C355832BE31D}" type="slidenum">
              <a:rPr lang="en-US" altLang="fr-FR"/>
              <a:pPr/>
              <a:t>‹#›</a:t>
            </a:fld>
            <a:endParaRPr lang="en-US" altLang="fr-FR"/>
          </a:p>
        </p:txBody>
      </p:sp>
    </p:spTree>
    <p:extLst>
      <p:ext uri="{BB962C8B-B14F-4D97-AF65-F5344CB8AC3E}">
        <p14:creationId xmlns:p14="http://schemas.microsoft.com/office/powerpoint/2010/main" val="336181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219200"/>
            <a:ext cx="4038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219200"/>
            <a:ext cx="4038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lvl1pPr>
              <a:defRPr/>
            </a:lvl1pPr>
          </a:lstStyle>
          <a:p>
            <a:endParaRPr lang="en-US" altLang="fr-FR"/>
          </a:p>
        </p:txBody>
      </p:sp>
      <p:sp>
        <p:nvSpPr>
          <p:cNvPr id="6" name="Footer Placeholder 5"/>
          <p:cNvSpPr>
            <a:spLocks noGrp="1"/>
          </p:cNvSpPr>
          <p:nvPr>
            <p:ph type="ftr" sz="quarter" idx="11"/>
          </p:nvPr>
        </p:nvSpPr>
        <p:spPr/>
        <p:txBody>
          <a:bodyPr/>
          <a:lstStyle>
            <a:lvl1pPr>
              <a:defRPr/>
            </a:lvl1pPr>
          </a:lstStyle>
          <a:p>
            <a:endParaRPr lang="en-US" altLang="fr-FR"/>
          </a:p>
        </p:txBody>
      </p:sp>
      <p:sp>
        <p:nvSpPr>
          <p:cNvPr id="7" name="Slide Number Placeholder 6"/>
          <p:cNvSpPr>
            <a:spLocks noGrp="1"/>
          </p:cNvSpPr>
          <p:nvPr>
            <p:ph type="sldNum" sz="quarter" idx="12"/>
          </p:nvPr>
        </p:nvSpPr>
        <p:spPr/>
        <p:txBody>
          <a:bodyPr/>
          <a:lstStyle>
            <a:lvl1pPr>
              <a:defRPr/>
            </a:lvl1pPr>
          </a:lstStyle>
          <a:p>
            <a:fld id="{45F1A081-CB9A-4E89-A4FE-80A5B55546A4}" type="slidenum">
              <a:rPr lang="en-US" altLang="fr-FR"/>
              <a:pPr/>
              <a:t>‹#›</a:t>
            </a:fld>
            <a:endParaRPr lang="en-US" altLang="fr-FR"/>
          </a:p>
        </p:txBody>
      </p:sp>
    </p:spTree>
    <p:extLst>
      <p:ext uri="{BB962C8B-B14F-4D97-AF65-F5344CB8AC3E}">
        <p14:creationId xmlns:p14="http://schemas.microsoft.com/office/powerpoint/2010/main" val="247023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lvl1pPr>
              <a:defRPr/>
            </a:lvl1pPr>
          </a:lstStyle>
          <a:p>
            <a:endParaRPr lang="en-US" altLang="fr-FR"/>
          </a:p>
        </p:txBody>
      </p:sp>
      <p:sp>
        <p:nvSpPr>
          <p:cNvPr id="8" name="Footer Placeholder 7"/>
          <p:cNvSpPr>
            <a:spLocks noGrp="1"/>
          </p:cNvSpPr>
          <p:nvPr>
            <p:ph type="ftr" sz="quarter" idx="11"/>
          </p:nvPr>
        </p:nvSpPr>
        <p:spPr/>
        <p:txBody>
          <a:bodyPr/>
          <a:lstStyle>
            <a:lvl1pPr>
              <a:defRPr/>
            </a:lvl1pPr>
          </a:lstStyle>
          <a:p>
            <a:endParaRPr lang="en-US" altLang="fr-FR"/>
          </a:p>
        </p:txBody>
      </p:sp>
      <p:sp>
        <p:nvSpPr>
          <p:cNvPr id="9" name="Slide Number Placeholder 8"/>
          <p:cNvSpPr>
            <a:spLocks noGrp="1"/>
          </p:cNvSpPr>
          <p:nvPr>
            <p:ph type="sldNum" sz="quarter" idx="12"/>
          </p:nvPr>
        </p:nvSpPr>
        <p:spPr/>
        <p:txBody>
          <a:bodyPr/>
          <a:lstStyle>
            <a:lvl1pPr>
              <a:defRPr/>
            </a:lvl1pPr>
          </a:lstStyle>
          <a:p>
            <a:fld id="{EE745659-0AF6-4DDE-AC5B-A4EF0399BA78}" type="slidenum">
              <a:rPr lang="en-US" altLang="fr-FR"/>
              <a:pPr/>
              <a:t>‹#›</a:t>
            </a:fld>
            <a:endParaRPr lang="en-US" altLang="fr-FR"/>
          </a:p>
        </p:txBody>
      </p:sp>
    </p:spTree>
    <p:extLst>
      <p:ext uri="{BB962C8B-B14F-4D97-AF65-F5344CB8AC3E}">
        <p14:creationId xmlns:p14="http://schemas.microsoft.com/office/powerpoint/2010/main" val="161498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lvl1pPr>
              <a:defRPr/>
            </a:lvl1pPr>
          </a:lstStyle>
          <a:p>
            <a:endParaRPr lang="en-US" altLang="fr-FR"/>
          </a:p>
        </p:txBody>
      </p:sp>
      <p:sp>
        <p:nvSpPr>
          <p:cNvPr id="4" name="Footer Placeholder 3"/>
          <p:cNvSpPr>
            <a:spLocks noGrp="1"/>
          </p:cNvSpPr>
          <p:nvPr>
            <p:ph type="ftr" sz="quarter" idx="11"/>
          </p:nvPr>
        </p:nvSpPr>
        <p:spPr/>
        <p:txBody>
          <a:bodyPr/>
          <a:lstStyle>
            <a:lvl1pPr>
              <a:defRPr/>
            </a:lvl1pPr>
          </a:lstStyle>
          <a:p>
            <a:endParaRPr lang="en-US" altLang="fr-FR"/>
          </a:p>
        </p:txBody>
      </p:sp>
      <p:sp>
        <p:nvSpPr>
          <p:cNvPr id="5" name="Slide Number Placeholder 4"/>
          <p:cNvSpPr>
            <a:spLocks noGrp="1"/>
          </p:cNvSpPr>
          <p:nvPr>
            <p:ph type="sldNum" sz="quarter" idx="12"/>
          </p:nvPr>
        </p:nvSpPr>
        <p:spPr/>
        <p:txBody>
          <a:bodyPr/>
          <a:lstStyle>
            <a:lvl1pPr>
              <a:defRPr/>
            </a:lvl1pPr>
          </a:lstStyle>
          <a:p>
            <a:fld id="{BB390694-32C9-41F6-8943-F7C816B899F9}" type="slidenum">
              <a:rPr lang="en-US" altLang="fr-FR"/>
              <a:pPr/>
              <a:t>‹#›</a:t>
            </a:fld>
            <a:endParaRPr lang="en-US" altLang="fr-FR"/>
          </a:p>
        </p:txBody>
      </p:sp>
    </p:spTree>
    <p:extLst>
      <p:ext uri="{BB962C8B-B14F-4D97-AF65-F5344CB8AC3E}">
        <p14:creationId xmlns:p14="http://schemas.microsoft.com/office/powerpoint/2010/main" val="231990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fr-FR"/>
          </a:p>
        </p:txBody>
      </p:sp>
      <p:sp>
        <p:nvSpPr>
          <p:cNvPr id="3" name="Footer Placeholder 2"/>
          <p:cNvSpPr>
            <a:spLocks noGrp="1"/>
          </p:cNvSpPr>
          <p:nvPr>
            <p:ph type="ftr" sz="quarter" idx="11"/>
          </p:nvPr>
        </p:nvSpPr>
        <p:spPr/>
        <p:txBody>
          <a:bodyPr/>
          <a:lstStyle>
            <a:lvl1pPr>
              <a:defRPr/>
            </a:lvl1pPr>
          </a:lstStyle>
          <a:p>
            <a:endParaRPr lang="en-US" altLang="fr-FR"/>
          </a:p>
        </p:txBody>
      </p:sp>
      <p:sp>
        <p:nvSpPr>
          <p:cNvPr id="4" name="Slide Number Placeholder 3"/>
          <p:cNvSpPr>
            <a:spLocks noGrp="1"/>
          </p:cNvSpPr>
          <p:nvPr>
            <p:ph type="sldNum" sz="quarter" idx="12"/>
          </p:nvPr>
        </p:nvSpPr>
        <p:spPr/>
        <p:txBody>
          <a:bodyPr/>
          <a:lstStyle>
            <a:lvl1pPr>
              <a:defRPr/>
            </a:lvl1pPr>
          </a:lstStyle>
          <a:p>
            <a:fld id="{E1E11654-2AD7-45E6-9949-8272001327FC}" type="slidenum">
              <a:rPr lang="en-US" altLang="fr-FR"/>
              <a:pPr/>
              <a:t>‹#›</a:t>
            </a:fld>
            <a:endParaRPr lang="en-US" altLang="fr-FR"/>
          </a:p>
        </p:txBody>
      </p:sp>
    </p:spTree>
    <p:extLst>
      <p:ext uri="{BB962C8B-B14F-4D97-AF65-F5344CB8AC3E}">
        <p14:creationId xmlns:p14="http://schemas.microsoft.com/office/powerpoint/2010/main" val="249416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fr-FR"/>
          </a:p>
        </p:txBody>
      </p:sp>
      <p:sp>
        <p:nvSpPr>
          <p:cNvPr id="6" name="Footer Placeholder 5"/>
          <p:cNvSpPr>
            <a:spLocks noGrp="1"/>
          </p:cNvSpPr>
          <p:nvPr>
            <p:ph type="ftr" sz="quarter" idx="11"/>
          </p:nvPr>
        </p:nvSpPr>
        <p:spPr/>
        <p:txBody>
          <a:bodyPr/>
          <a:lstStyle>
            <a:lvl1pPr>
              <a:defRPr/>
            </a:lvl1pPr>
          </a:lstStyle>
          <a:p>
            <a:endParaRPr lang="en-US" altLang="fr-FR"/>
          </a:p>
        </p:txBody>
      </p:sp>
      <p:sp>
        <p:nvSpPr>
          <p:cNvPr id="7" name="Slide Number Placeholder 6"/>
          <p:cNvSpPr>
            <a:spLocks noGrp="1"/>
          </p:cNvSpPr>
          <p:nvPr>
            <p:ph type="sldNum" sz="quarter" idx="12"/>
          </p:nvPr>
        </p:nvSpPr>
        <p:spPr/>
        <p:txBody>
          <a:bodyPr/>
          <a:lstStyle>
            <a:lvl1pPr>
              <a:defRPr/>
            </a:lvl1pPr>
          </a:lstStyle>
          <a:p>
            <a:fld id="{BDCCCE34-9928-4FD6-B3A6-2E92501C5F68}" type="slidenum">
              <a:rPr lang="en-US" altLang="fr-FR"/>
              <a:pPr/>
              <a:t>‹#›</a:t>
            </a:fld>
            <a:endParaRPr lang="en-US" altLang="fr-FR"/>
          </a:p>
        </p:txBody>
      </p:sp>
    </p:spTree>
    <p:extLst>
      <p:ext uri="{BB962C8B-B14F-4D97-AF65-F5344CB8AC3E}">
        <p14:creationId xmlns:p14="http://schemas.microsoft.com/office/powerpoint/2010/main" val="72546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fr-FR"/>
          </a:p>
        </p:txBody>
      </p:sp>
      <p:sp>
        <p:nvSpPr>
          <p:cNvPr id="6" name="Footer Placeholder 5"/>
          <p:cNvSpPr>
            <a:spLocks noGrp="1"/>
          </p:cNvSpPr>
          <p:nvPr>
            <p:ph type="ftr" sz="quarter" idx="11"/>
          </p:nvPr>
        </p:nvSpPr>
        <p:spPr/>
        <p:txBody>
          <a:bodyPr/>
          <a:lstStyle>
            <a:lvl1pPr>
              <a:defRPr/>
            </a:lvl1pPr>
          </a:lstStyle>
          <a:p>
            <a:endParaRPr lang="en-US" altLang="fr-FR"/>
          </a:p>
        </p:txBody>
      </p:sp>
      <p:sp>
        <p:nvSpPr>
          <p:cNvPr id="7" name="Slide Number Placeholder 6"/>
          <p:cNvSpPr>
            <a:spLocks noGrp="1"/>
          </p:cNvSpPr>
          <p:nvPr>
            <p:ph type="sldNum" sz="quarter" idx="12"/>
          </p:nvPr>
        </p:nvSpPr>
        <p:spPr/>
        <p:txBody>
          <a:bodyPr/>
          <a:lstStyle>
            <a:lvl1pPr>
              <a:defRPr/>
            </a:lvl1pPr>
          </a:lstStyle>
          <a:p>
            <a:fld id="{9B1A5D6E-6AC2-45F7-BA48-6116C119262A}" type="slidenum">
              <a:rPr lang="en-US" altLang="fr-FR"/>
              <a:pPr/>
              <a:t>‹#›</a:t>
            </a:fld>
            <a:endParaRPr lang="en-US" altLang="fr-FR"/>
          </a:p>
        </p:txBody>
      </p:sp>
    </p:spTree>
    <p:extLst>
      <p:ext uri="{BB962C8B-B14F-4D97-AF65-F5344CB8AC3E}">
        <p14:creationId xmlns:p14="http://schemas.microsoft.com/office/powerpoint/2010/main" val="294421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Freeform 39" descr="Computer&amp; Communtication1"/>
          <p:cNvSpPr>
            <a:spLocks/>
          </p:cNvSpPr>
          <p:nvPr/>
        </p:nvSpPr>
        <p:spPr bwMode="gray">
          <a:xfrm>
            <a:off x="0" y="0"/>
            <a:ext cx="8915400" cy="1014413"/>
          </a:xfrm>
          <a:custGeom>
            <a:avLst/>
            <a:gdLst>
              <a:gd name="T0" fmla="*/ 0 w 5616"/>
              <a:gd name="T1" fmla="*/ 576 h 576"/>
              <a:gd name="T2" fmla="*/ 5465 w 5616"/>
              <a:gd name="T3" fmla="*/ 563 h 576"/>
              <a:gd name="T4" fmla="*/ 5616 w 5616"/>
              <a:gd name="T5" fmla="*/ 0 h 576"/>
              <a:gd name="T6" fmla="*/ 0 w 5616"/>
              <a:gd name="T7" fmla="*/ 0 h 576"/>
              <a:gd name="T8" fmla="*/ 0 w 5616"/>
              <a:gd name="T9" fmla="*/ 576 h 576"/>
            </a:gdLst>
            <a:ahLst/>
            <a:cxnLst>
              <a:cxn ang="0">
                <a:pos x="T0" y="T1"/>
              </a:cxn>
              <a:cxn ang="0">
                <a:pos x="T2" y="T3"/>
              </a:cxn>
              <a:cxn ang="0">
                <a:pos x="T4" y="T5"/>
              </a:cxn>
              <a:cxn ang="0">
                <a:pos x="T6" y="T7"/>
              </a:cxn>
              <a:cxn ang="0">
                <a:pos x="T8" y="T9"/>
              </a:cxn>
            </a:cxnLst>
            <a:rect l="0" t="0" r="r" b="b"/>
            <a:pathLst>
              <a:path w="5616" h="576">
                <a:moveTo>
                  <a:pt x="0" y="576"/>
                </a:moveTo>
                <a:lnTo>
                  <a:pt x="5465" y="563"/>
                </a:lnTo>
                <a:lnTo>
                  <a:pt x="5616" y="0"/>
                </a:lnTo>
                <a:lnTo>
                  <a:pt x="0" y="0"/>
                </a:lnTo>
                <a:lnTo>
                  <a:pt x="0" y="576"/>
                </a:lnTo>
                <a:close/>
              </a:path>
            </a:pathLst>
          </a:custGeom>
          <a:blipFill dpi="0" rotWithShape="1">
            <a:blip r:embed="rId1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64" name="Freeform 40"/>
          <p:cNvSpPr>
            <a:spLocks/>
          </p:cNvSpPr>
          <p:nvPr/>
        </p:nvSpPr>
        <p:spPr bwMode="gray">
          <a:xfrm>
            <a:off x="0" y="0"/>
            <a:ext cx="8924925" cy="6858000"/>
          </a:xfrm>
          <a:custGeom>
            <a:avLst/>
            <a:gdLst>
              <a:gd name="T0" fmla="*/ 0 w 5622"/>
              <a:gd name="T1" fmla="*/ 0 h 4320"/>
              <a:gd name="T2" fmla="*/ 5622 w 5622"/>
              <a:gd name="T3" fmla="*/ 0 h 4320"/>
              <a:gd name="T4" fmla="*/ 4457 w 5622"/>
              <a:gd name="T5" fmla="*/ 4313 h 4320"/>
              <a:gd name="T6" fmla="*/ 0 w 5622"/>
              <a:gd name="T7" fmla="*/ 4320 h 4320"/>
              <a:gd name="T8" fmla="*/ 0 w 5622"/>
              <a:gd name="T9" fmla="*/ 0 h 4320"/>
            </a:gdLst>
            <a:ahLst/>
            <a:cxnLst>
              <a:cxn ang="0">
                <a:pos x="T0" y="T1"/>
              </a:cxn>
              <a:cxn ang="0">
                <a:pos x="T2" y="T3"/>
              </a:cxn>
              <a:cxn ang="0">
                <a:pos x="T4" y="T5"/>
              </a:cxn>
              <a:cxn ang="0">
                <a:pos x="T6" y="T7"/>
              </a:cxn>
              <a:cxn ang="0">
                <a:pos x="T8" y="T9"/>
              </a:cxn>
            </a:cxnLst>
            <a:rect l="0" t="0" r="r" b="b"/>
            <a:pathLst>
              <a:path w="5622" h="4320">
                <a:moveTo>
                  <a:pt x="0" y="0"/>
                </a:moveTo>
                <a:lnTo>
                  <a:pt x="5622" y="0"/>
                </a:lnTo>
                <a:lnTo>
                  <a:pt x="4457" y="4313"/>
                </a:lnTo>
                <a:lnTo>
                  <a:pt x="0" y="4320"/>
                </a:lnTo>
                <a:lnTo>
                  <a:pt x="0" y="0"/>
                </a:lnTo>
                <a:close/>
              </a:path>
            </a:pathLst>
          </a:custGeom>
          <a:solidFill>
            <a:schemeClr val="accent1">
              <a:alpha val="1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algn="ctr" rotWithShape="0">
                    <a:schemeClr val="bg2">
                      <a:alpha val="50000"/>
                    </a:schemeClr>
                  </a:outerShdw>
                </a:effectLst>
              </a14:hiddenEffects>
            </a:ext>
          </a:extLst>
        </p:spPr>
        <p:txBody>
          <a:bodyPr/>
          <a:lstStyle/>
          <a:p>
            <a:endParaRPr lang="fr-FR"/>
          </a:p>
        </p:txBody>
      </p:sp>
      <p:sp>
        <p:nvSpPr>
          <p:cNvPr id="1065" name="Rectangle 41"/>
          <p:cNvSpPr>
            <a:spLocks noChangeArrowheads="1"/>
          </p:cNvSpPr>
          <p:nvPr/>
        </p:nvSpPr>
        <p:spPr bwMode="gray">
          <a:xfrm>
            <a:off x="0" y="6477000"/>
            <a:ext cx="9144000" cy="381000"/>
          </a:xfrm>
          <a:prstGeom prst="rect">
            <a:avLst/>
          </a:prstGeom>
          <a:solidFill>
            <a:srgbClr val="969696">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66" name="Rectangle 42"/>
          <p:cNvSpPr>
            <a:spLocks noChangeArrowheads="1"/>
          </p:cNvSpPr>
          <p:nvPr/>
        </p:nvSpPr>
        <p:spPr bwMode="gray">
          <a:xfrm>
            <a:off x="0" y="403225"/>
            <a:ext cx="9144000" cy="609600"/>
          </a:xfrm>
          <a:prstGeom prst="rect">
            <a:avLst/>
          </a:prstGeom>
          <a:solidFill>
            <a:schemeClr val="tx2">
              <a:alpha val="77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67" name="Freeform 43"/>
          <p:cNvSpPr>
            <a:spLocks/>
          </p:cNvSpPr>
          <p:nvPr/>
        </p:nvSpPr>
        <p:spPr bwMode="gray">
          <a:xfrm>
            <a:off x="8664575" y="403225"/>
            <a:ext cx="477838" cy="609600"/>
          </a:xfrm>
          <a:custGeom>
            <a:avLst/>
            <a:gdLst>
              <a:gd name="T0" fmla="*/ 96 w 288"/>
              <a:gd name="T1" fmla="*/ 0 h 384"/>
              <a:gd name="T2" fmla="*/ 0 w 288"/>
              <a:gd name="T3" fmla="*/ 384 h 384"/>
              <a:gd name="T4" fmla="*/ 288 w 288"/>
              <a:gd name="T5" fmla="*/ 384 h 384"/>
              <a:gd name="T6" fmla="*/ 288 w 288"/>
              <a:gd name="T7" fmla="*/ 0 h 384"/>
              <a:gd name="T8" fmla="*/ 96 w 288"/>
              <a:gd name="T9" fmla="*/ 0 h 384"/>
            </a:gdLst>
            <a:ahLst/>
            <a:cxnLst>
              <a:cxn ang="0">
                <a:pos x="T0" y="T1"/>
              </a:cxn>
              <a:cxn ang="0">
                <a:pos x="T2" y="T3"/>
              </a:cxn>
              <a:cxn ang="0">
                <a:pos x="T4" y="T5"/>
              </a:cxn>
              <a:cxn ang="0">
                <a:pos x="T6" y="T7"/>
              </a:cxn>
              <a:cxn ang="0">
                <a:pos x="T8" y="T9"/>
              </a:cxn>
            </a:cxnLst>
            <a:rect l="0" t="0" r="r" b="b"/>
            <a:pathLst>
              <a:path w="288" h="384">
                <a:moveTo>
                  <a:pt x="96" y="0"/>
                </a:moveTo>
                <a:lnTo>
                  <a:pt x="0" y="384"/>
                </a:lnTo>
                <a:lnTo>
                  <a:pt x="288" y="384"/>
                </a:lnTo>
                <a:lnTo>
                  <a:pt x="288" y="0"/>
                </a:lnTo>
                <a:lnTo>
                  <a:pt x="96"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9" name="AutoShape 35"/>
          <p:cNvSpPr>
            <a:spLocks noChangeArrowheads="1"/>
          </p:cNvSpPr>
          <p:nvPr/>
        </p:nvSpPr>
        <p:spPr bwMode="gray">
          <a:xfrm rot="-37800000">
            <a:off x="1154113" y="185738"/>
            <a:ext cx="381000" cy="228600"/>
          </a:xfrm>
          <a:prstGeom prst="triangle">
            <a:avLst>
              <a:gd name="adj" fmla="val 50000"/>
            </a:avLst>
          </a:prstGeom>
          <a:solidFill>
            <a:schemeClr val="bg2">
              <a:alpha val="27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7" name="Rectangle 3"/>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fr-F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fr-FR"/>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4548AEE-99B9-470B-9DC6-9C34EE337A58}" type="slidenum">
              <a:rPr lang="en-US" altLang="fr-FR"/>
              <a:pPr/>
              <a:t>‹#›</a:t>
            </a:fld>
            <a:endParaRPr lang="en-US" altLang="fr-FR"/>
          </a:p>
        </p:txBody>
      </p:sp>
      <p:sp>
        <p:nvSpPr>
          <p:cNvPr id="1026" name="Rectangle 2"/>
          <p:cNvSpPr>
            <a:spLocks noGrp="1" noChangeArrowheads="1"/>
          </p:cNvSpPr>
          <p:nvPr>
            <p:ph type="title"/>
          </p:nvPr>
        </p:nvSpPr>
        <p:spPr bwMode="white">
          <a:xfrm>
            <a:off x="457200" y="4572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anose="020B0604020202020204" pitchFamily="34" charset="0"/>
        </a:defRPr>
      </a:lvl2pPr>
      <a:lvl3pPr algn="ctr" rtl="0" eaLnBrk="1" fontAlgn="base" hangingPunct="1">
        <a:spcBef>
          <a:spcPct val="0"/>
        </a:spcBef>
        <a:spcAft>
          <a:spcPct val="0"/>
        </a:spcAft>
        <a:defRPr sz="3200" b="1">
          <a:solidFill>
            <a:schemeClr val="bg1"/>
          </a:solidFill>
          <a:latin typeface="Arial" panose="020B0604020202020204" pitchFamily="34" charset="0"/>
        </a:defRPr>
      </a:lvl3pPr>
      <a:lvl4pPr algn="ctr" rtl="0" eaLnBrk="1" fontAlgn="base" hangingPunct="1">
        <a:spcBef>
          <a:spcPct val="0"/>
        </a:spcBef>
        <a:spcAft>
          <a:spcPct val="0"/>
        </a:spcAft>
        <a:defRPr sz="3200" b="1">
          <a:solidFill>
            <a:schemeClr val="bg1"/>
          </a:solidFill>
          <a:latin typeface="Arial" panose="020B0604020202020204" pitchFamily="34" charset="0"/>
        </a:defRPr>
      </a:lvl4pPr>
      <a:lvl5pPr algn="ctr" rtl="0" eaLnBrk="1" fontAlgn="base" hangingPunct="1">
        <a:spcBef>
          <a:spcPct val="0"/>
        </a:spcBef>
        <a:spcAft>
          <a:spcPct val="0"/>
        </a:spcAft>
        <a:defRPr sz="3200" b="1">
          <a:solidFill>
            <a:schemeClr val="bg1"/>
          </a:solidFill>
          <a:latin typeface="Arial" panose="020B0604020202020204" pitchFamily="34" charset="0"/>
        </a:defRPr>
      </a:lvl5pPr>
      <a:lvl6pPr marL="457200" algn="ctr" rtl="0" eaLnBrk="1" fontAlgn="base" hangingPunct="1">
        <a:spcBef>
          <a:spcPct val="0"/>
        </a:spcBef>
        <a:spcAft>
          <a:spcPct val="0"/>
        </a:spcAft>
        <a:defRPr sz="3200" b="1">
          <a:solidFill>
            <a:schemeClr val="bg1"/>
          </a:solidFill>
          <a:latin typeface="Arial" panose="020B0604020202020204" pitchFamily="34" charset="0"/>
        </a:defRPr>
      </a:lvl6pPr>
      <a:lvl7pPr marL="914400" algn="ctr" rtl="0" eaLnBrk="1" fontAlgn="base" hangingPunct="1">
        <a:spcBef>
          <a:spcPct val="0"/>
        </a:spcBef>
        <a:spcAft>
          <a:spcPct val="0"/>
        </a:spcAft>
        <a:defRPr sz="3200" b="1">
          <a:solidFill>
            <a:schemeClr val="bg1"/>
          </a:solidFill>
          <a:latin typeface="Arial" panose="020B0604020202020204" pitchFamily="34" charset="0"/>
        </a:defRPr>
      </a:lvl7pPr>
      <a:lvl8pPr marL="1371600" algn="ctr" rtl="0" eaLnBrk="1" fontAlgn="base" hangingPunct="1">
        <a:spcBef>
          <a:spcPct val="0"/>
        </a:spcBef>
        <a:spcAft>
          <a:spcPct val="0"/>
        </a:spcAft>
        <a:defRPr sz="3200" b="1">
          <a:solidFill>
            <a:schemeClr val="bg1"/>
          </a:solidFill>
          <a:latin typeface="Arial" panose="020B0604020202020204" pitchFamily="34" charset="0"/>
        </a:defRPr>
      </a:lvl8pPr>
      <a:lvl9pPr marL="1828800" algn="ctr" rtl="0" eaLnBrk="1" fontAlgn="base" hangingPunct="1">
        <a:spcBef>
          <a:spcPct val="0"/>
        </a:spcBef>
        <a:spcAft>
          <a:spcPct val="0"/>
        </a:spcAft>
        <a:defRPr sz="32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fr-FR" dirty="0" smtClean="0"/>
              <a:t>Connect Tunisia</a:t>
            </a:r>
            <a:endParaRPr lang="en-US" altLang="fr-FR" dirty="0"/>
          </a:p>
        </p:txBody>
      </p:sp>
      <p:sp>
        <p:nvSpPr>
          <p:cNvPr id="2051" name="Rectangle 3"/>
          <p:cNvSpPr>
            <a:spLocks noGrp="1" noChangeArrowheads="1"/>
          </p:cNvSpPr>
          <p:nvPr>
            <p:ph type="subTitle" idx="1"/>
          </p:nvPr>
        </p:nvSpPr>
        <p:spPr>
          <a:xfrm>
            <a:off x="5508104" y="5364356"/>
            <a:ext cx="3960440" cy="1278424"/>
          </a:xfrm>
        </p:spPr>
        <p:txBody>
          <a:bodyPr/>
          <a:lstStyle/>
          <a:p>
            <a:r>
              <a:rPr lang="en-US" altLang="fr-FR" sz="1500" dirty="0" smtClean="0"/>
              <a:t>People Centered Internet meeting, </a:t>
            </a:r>
          </a:p>
          <a:p>
            <a:r>
              <a:rPr lang="en-US" altLang="fr-FR" sz="1500" dirty="0" smtClean="0"/>
              <a:t>Global Design Connectivity Session.</a:t>
            </a:r>
          </a:p>
          <a:p>
            <a:r>
              <a:rPr lang="en-US" altLang="fr-FR" sz="1500" dirty="0" smtClean="0"/>
              <a:t> July 28th</a:t>
            </a:r>
            <a:endParaRPr lang="en-US" altLang="fr-FR" sz="1500" dirty="0"/>
          </a:p>
        </p:txBody>
      </p:sp>
      <p:pic>
        <p:nvPicPr>
          <p:cNvPr id="7" name="image33.jpg" descr="logo.jpg"/>
          <p:cNvPicPr/>
          <p:nvPr/>
        </p:nvPicPr>
        <p:blipFill rotWithShape="1">
          <a:blip r:embed="rId3"/>
          <a:srcRect l="9982" t="13331" r="10158" b="13231"/>
          <a:stretch/>
        </p:blipFill>
        <p:spPr>
          <a:xfrm>
            <a:off x="107504" y="68070"/>
            <a:ext cx="2339752" cy="904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https://fbcdn-sphotos-a-a.akamaihd.net/hphotos-ak-xfa1/v/t1.0-9/11053340_805003602913036_321126914877846510_n.jpg?oh=f055f0d032c4f122ff6c766a91abed93&amp;oe=58183B99&amp;__gda__=1478235849_6daafac725318ec5e6b10d6b3904ce4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130" b="29870"/>
          <a:stretch/>
        </p:blipFill>
        <p:spPr bwMode="auto">
          <a:xfrm>
            <a:off x="6421647" y="68070"/>
            <a:ext cx="2542841" cy="931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Slide Number Placeholder 1"/>
          <p:cNvSpPr>
            <a:spLocks noGrp="1"/>
          </p:cNvSpPr>
          <p:nvPr>
            <p:ph type="sldNum" sz="quarter" idx="4"/>
          </p:nvPr>
        </p:nvSpPr>
        <p:spPr/>
        <p:txBody>
          <a:bodyPr/>
          <a:lstStyle/>
          <a:p>
            <a:fld id="{0B3CA590-D699-450F-87F6-54C5A3922618}" type="slidenum">
              <a:rPr lang="en-US" altLang="fr-FR" smtClean="0"/>
              <a:pPr/>
              <a:t>1</a:t>
            </a:fld>
            <a:endParaRPr lang="en-US" alt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Project Goals 1/4</a:t>
            </a:r>
            <a:endParaRPr lang="fr-FR" dirty="0"/>
          </a:p>
        </p:txBody>
      </p:sp>
      <p:sp>
        <p:nvSpPr>
          <p:cNvPr id="3" name="Content Placeholder 2"/>
          <p:cNvSpPr>
            <a:spLocks noGrp="1"/>
          </p:cNvSpPr>
          <p:nvPr>
            <p:ph idx="1"/>
          </p:nvPr>
        </p:nvSpPr>
        <p:spPr>
          <a:xfrm>
            <a:off x="107504" y="1196752"/>
            <a:ext cx="8229600" cy="5105400"/>
          </a:xfrm>
        </p:spPr>
        <p:txBody>
          <a:bodyPr/>
          <a:lstStyle/>
          <a:p>
            <a:pPr marL="0" indent="0">
              <a:buNone/>
            </a:pPr>
            <a:r>
              <a:rPr lang="fr-FR" dirty="0" smtClean="0"/>
              <a:t>   The IEEE SIGHT tunisia project is aiming to:</a:t>
            </a:r>
          </a:p>
          <a:p>
            <a:pPr>
              <a:buFont typeface="Arial" panose="020B0604020202020204" pitchFamily="34" charset="0"/>
              <a:buChar char="•"/>
            </a:pPr>
            <a:r>
              <a:rPr lang="fr-FR" dirty="0" smtClean="0"/>
              <a:t>Provide connectivity to </a:t>
            </a:r>
            <a:r>
              <a:rPr lang="fr-FR" dirty="0"/>
              <a:t>elementary schools </a:t>
            </a:r>
            <a:r>
              <a:rPr lang="fr-FR" dirty="0" smtClean="0"/>
              <a:t>in under-served </a:t>
            </a:r>
            <a:r>
              <a:rPr lang="fr-FR" dirty="0"/>
              <a:t>areas </a:t>
            </a:r>
            <a:r>
              <a:rPr lang="fr-FR" dirty="0" smtClean="0"/>
              <a:t>in each </a:t>
            </a:r>
          </a:p>
          <a:p>
            <a:pPr marL="0" indent="0">
              <a:buNone/>
            </a:pPr>
            <a:r>
              <a:rPr lang="fr-FR" dirty="0"/>
              <a:t> </a:t>
            </a:r>
            <a:r>
              <a:rPr lang="fr-FR" dirty="0" smtClean="0"/>
              <a:t>   of the 24 Tunisian States.</a:t>
            </a:r>
          </a:p>
          <a:p>
            <a:pPr marL="0" indent="0">
              <a:buNone/>
            </a:pPr>
            <a:endParaRPr lang="fr-FR" dirty="0"/>
          </a:p>
          <a:p>
            <a:pPr marL="0" indent="0">
              <a:buNone/>
            </a:pPr>
            <a:endParaRPr lang="fr-FR" dirty="0" smtClean="0"/>
          </a:p>
          <a:p>
            <a:pPr marL="0" indent="0">
              <a:buNone/>
            </a:pPr>
            <a:endParaRPr lang="fr-FR" dirty="0"/>
          </a:p>
          <a:p>
            <a:pPr marL="0" indent="0">
              <a:buNone/>
            </a:pPr>
            <a:endParaRPr lang="fr-FR" dirty="0"/>
          </a:p>
        </p:txBody>
      </p:sp>
      <p:pic>
        <p:nvPicPr>
          <p:cNvPr id="1026" name="Picture 2" descr="http://www.tunisienumerique.com/wp-content/uploads/carte_tunisi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426" y="2233120"/>
            <a:ext cx="2925766" cy="41764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ondationorange.com/IMG/jpg/visuel-tunisie-ecole-numeriq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818558"/>
            <a:ext cx="3769039" cy="25755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ireless-mag.com/images/CMS/2011/News/Radwin%20-%20UK%20rural%20broadband%201.jpg?quality=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543" y="3320408"/>
            <a:ext cx="2316883" cy="30891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D6CABAA-F415-4522-BAC2-E617608DAD39}" type="slidenum">
              <a:rPr lang="en-US" altLang="fr-FR" smtClean="0"/>
              <a:pPr/>
              <a:t>10</a:t>
            </a:fld>
            <a:endParaRPr lang="en-US" altLang="fr-FR"/>
          </a:p>
        </p:txBody>
      </p:sp>
    </p:spTree>
    <p:extLst>
      <p:ext uri="{BB962C8B-B14F-4D97-AF65-F5344CB8AC3E}">
        <p14:creationId xmlns:p14="http://schemas.microsoft.com/office/powerpoint/2010/main" val="3631005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Project Goals </a:t>
            </a:r>
            <a:r>
              <a:rPr lang="fr-FR" dirty="0" smtClean="0"/>
              <a:t>2/4</a:t>
            </a:r>
            <a:endParaRPr lang="fr-FR" dirty="0"/>
          </a:p>
        </p:txBody>
      </p:sp>
      <p:sp>
        <p:nvSpPr>
          <p:cNvPr id="3" name="Content Placeholder 2"/>
          <p:cNvSpPr>
            <a:spLocks noGrp="1"/>
          </p:cNvSpPr>
          <p:nvPr>
            <p:ph idx="1"/>
          </p:nvPr>
        </p:nvSpPr>
        <p:spPr/>
        <p:txBody>
          <a:bodyPr/>
          <a:lstStyle/>
          <a:p>
            <a:pPr>
              <a:buFont typeface="Arial" panose="020B0604020202020204" pitchFamily="34" charset="0"/>
              <a:buChar char="•"/>
            </a:pPr>
            <a:r>
              <a:rPr lang="fr-FR" dirty="0"/>
              <a:t>Generate digital informative and motivational content and share it with the newly reached internet users.</a:t>
            </a:r>
          </a:p>
          <a:p>
            <a:endParaRPr lang="fr-FR" dirty="0"/>
          </a:p>
        </p:txBody>
      </p:sp>
      <p:pic>
        <p:nvPicPr>
          <p:cNvPr id="5" name="image02.png"/>
          <p:cNvPicPr/>
          <p:nvPr/>
        </p:nvPicPr>
        <p:blipFill>
          <a:blip r:embed="rId3"/>
          <a:srcRect/>
          <a:stretch>
            <a:fillRect/>
          </a:stretch>
        </p:blipFill>
        <p:spPr>
          <a:xfrm>
            <a:off x="5409765" y="4337773"/>
            <a:ext cx="2197291" cy="1310072"/>
          </a:xfrm>
          <a:prstGeom prst="roundRect">
            <a:avLst>
              <a:gd name="adj" fmla="val 8594"/>
            </a:avLst>
          </a:prstGeom>
          <a:solidFill>
            <a:srgbClr val="FFFFFF">
              <a:shade val="85000"/>
            </a:srgbClr>
          </a:solidFill>
          <a:ln>
            <a:noFill/>
          </a:ln>
          <a:effectLst/>
        </p:spPr>
      </p:pic>
      <p:pic>
        <p:nvPicPr>
          <p:cNvPr id="4098" name="Picture 2" descr="http://2.bp.blogspot.com/-LrcuTnky_eg/U7Do43ZocwI/AAAAAAAAoA0/J4AIbA8yFAk/s16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852936"/>
            <a:ext cx="5184576" cy="36129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udemom.com/wp-content/uploads/2015/07/abcy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891" y="2852936"/>
            <a:ext cx="3513372" cy="14848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learningtech.com.sg/wp-content/uploads/2014/02/learning-tech-logo-w-slogan-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082" y="5647845"/>
            <a:ext cx="2318656" cy="9003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dailyorganizedchaos.com/wp-content/uploads/2009/03/discovery_kids.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8567" y="5419240"/>
            <a:ext cx="1175921" cy="9760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1.prweb.com/prfiles/2010/01/22/2757234/LogoNGKid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6824" y="4550654"/>
            <a:ext cx="1328439" cy="6608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D6CABAA-F415-4522-BAC2-E617608DAD39}" type="slidenum">
              <a:rPr lang="en-US" altLang="fr-FR" smtClean="0"/>
              <a:pPr/>
              <a:t>11</a:t>
            </a:fld>
            <a:endParaRPr lang="en-US" altLang="fr-FR"/>
          </a:p>
        </p:txBody>
      </p:sp>
    </p:spTree>
    <p:extLst>
      <p:ext uri="{BB962C8B-B14F-4D97-AF65-F5344CB8AC3E}">
        <p14:creationId xmlns:p14="http://schemas.microsoft.com/office/powerpoint/2010/main" val="185898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Project Goals </a:t>
            </a:r>
            <a:r>
              <a:rPr lang="fr-FR" dirty="0" smtClean="0"/>
              <a:t>3/4</a:t>
            </a:r>
            <a:endParaRPr lang="fr-FR" dirty="0"/>
          </a:p>
        </p:txBody>
      </p:sp>
      <p:sp>
        <p:nvSpPr>
          <p:cNvPr id="3" name="Content Placeholder 2"/>
          <p:cNvSpPr>
            <a:spLocks noGrp="1"/>
          </p:cNvSpPr>
          <p:nvPr>
            <p:ph idx="1"/>
          </p:nvPr>
        </p:nvSpPr>
        <p:spPr/>
        <p:txBody>
          <a:bodyPr/>
          <a:lstStyle/>
          <a:p>
            <a:pPr lvl="0">
              <a:buClr>
                <a:srgbClr val="26728A"/>
              </a:buClr>
              <a:buFont typeface="Arial" panose="020B0604020202020204" pitchFamily="34" charset="0"/>
              <a:buChar char="•"/>
            </a:pPr>
            <a:r>
              <a:rPr lang="fr-FR" dirty="0">
                <a:solidFill>
                  <a:srgbClr val="000000"/>
                </a:solidFill>
              </a:rPr>
              <a:t>Visit schools in remote areas to motivate pupils to choose a career in STEM</a:t>
            </a:r>
          </a:p>
          <a:p>
            <a:endParaRPr lang="fr-FR" dirty="0"/>
          </a:p>
        </p:txBody>
      </p:sp>
      <p:pic>
        <p:nvPicPr>
          <p:cNvPr id="2050" name="Picture 2" descr="http://pbs.bento.storage.s3.amazonaws.com/hostedbento-prod/filer_public/STEM%20images/ed_stem_3_ki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2" y="2204864"/>
            <a:ext cx="3421338" cy="1922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ullcircle.asu.edu/wp-content/uploads/2015/04/DiscoverE-Day-2015-NS-2934w-580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287" y="4166681"/>
            <a:ext cx="2942051" cy="22466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utoexpert.in.ua/files/auto_life/robotehnika/robotehnika_2012/vseukrajinska_olimpiada_po_robotehnitzi_2012_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5288" y="2204864"/>
            <a:ext cx="2952328" cy="19221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kidsstemstudio.com/wp-content/uploads/2015/08/Engeer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12" y="4162867"/>
            <a:ext cx="3389529" cy="225043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raisinglifelonglearners.com/wp-content/uploads/2015/04/math-ki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1024" y="2204865"/>
            <a:ext cx="2514264" cy="19221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mages.costumeexpress.com/mgen/34039ce.jpg?zm=1600,1600,1,0,0"/>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3439" r="3510"/>
          <a:stretch/>
        </p:blipFill>
        <p:spPr bwMode="auto">
          <a:xfrm>
            <a:off x="6524384" y="4162867"/>
            <a:ext cx="2520903" cy="22504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D6CABAA-F415-4522-BAC2-E617608DAD39}" type="slidenum">
              <a:rPr lang="en-US" altLang="fr-FR" smtClean="0"/>
              <a:pPr/>
              <a:t>12</a:t>
            </a:fld>
            <a:endParaRPr lang="en-US" altLang="fr-FR"/>
          </a:p>
        </p:txBody>
      </p:sp>
    </p:spTree>
    <p:extLst>
      <p:ext uri="{BB962C8B-B14F-4D97-AF65-F5344CB8AC3E}">
        <p14:creationId xmlns:p14="http://schemas.microsoft.com/office/powerpoint/2010/main" val="3121501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Project Goals 4</a:t>
            </a:r>
            <a:r>
              <a:rPr lang="fr-FR" dirty="0" smtClean="0"/>
              <a:t>/4</a:t>
            </a:r>
            <a:endParaRPr lang="fr-FR" dirty="0"/>
          </a:p>
        </p:txBody>
      </p:sp>
      <p:sp>
        <p:nvSpPr>
          <p:cNvPr id="3" name="Content Placeholder 2"/>
          <p:cNvSpPr>
            <a:spLocks noGrp="1"/>
          </p:cNvSpPr>
          <p:nvPr>
            <p:ph idx="1"/>
          </p:nvPr>
        </p:nvSpPr>
        <p:spPr/>
        <p:txBody>
          <a:bodyPr/>
          <a:lstStyle/>
          <a:p>
            <a:pPr lvl="0">
              <a:buClr>
                <a:srgbClr val="26728A"/>
              </a:buClr>
              <a:buFont typeface="Arial" panose="020B0604020202020204" pitchFamily="34" charset="0"/>
              <a:buChar char="•"/>
            </a:pPr>
            <a:r>
              <a:rPr lang="fr-FR" dirty="0">
                <a:solidFill>
                  <a:srgbClr val="000000"/>
                </a:solidFill>
              </a:rPr>
              <a:t>Organize workshops and training to teach kids a useful know-how, that can potentially </a:t>
            </a:r>
            <a:r>
              <a:rPr lang="fr-FR" dirty="0" smtClean="0">
                <a:solidFill>
                  <a:srgbClr val="000000"/>
                </a:solidFill>
              </a:rPr>
              <a:t>be transformed </a:t>
            </a:r>
            <a:r>
              <a:rPr lang="fr-FR" dirty="0">
                <a:solidFill>
                  <a:srgbClr val="000000"/>
                </a:solidFill>
              </a:rPr>
              <a:t>into a service or a social business.</a:t>
            </a:r>
          </a:p>
          <a:p>
            <a:endParaRPr lang="fr-FR" dirty="0"/>
          </a:p>
        </p:txBody>
      </p:sp>
      <p:pic>
        <p:nvPicPr>
          <p:cNvPr id="3074" name="Picture 2" descr="http://cdn2.gbtimes.com/cdn/farfuture/w7LDdYujAK8wVsDNp4tYVw2FXApJ5GVsDErZvF7V3ns/mtime:1419254049/sites/default/files/styles/1280_wide/public/2014/12/22/shutterstock_160678643.jpg?itok=TYFECj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8" y="4087462"/>
            <a:ext cx="3240360" cy="24176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fixit.org/files/2013/05/VmkJWJBYX5wiUCuh.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0579" y="4087462"/>
            <a:ext cx="3137429" cy="23530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roadsafety.co.za/wp-content/uploads/2011/06/Kid-fixing-bik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2209" y="4087462"/>
            <a:ext cx="2445568" cy="22371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D6CABAA-F415-4522-BAC2-E617608DAD39}" type="slidenum">
              <a:rPr lang="en-US" altLang="fr-FR" smtClean="0"/>
              <a:pPr/>
              <a:t>13</a:t>
            </a:fld>
            <a:endParaRPr lang="en-US" altLang="fr-FR"/>
          </a:p>
        </p:txBody>
      </p:sp>
    </p:spTree>
    <p:extLst>
      <p:ext uri="{BB962C8B-B14F-4D97-AF65-F5344CB8AC3E}">
        <p14:creationId xmlns:p14="http://schemas.microsoft.com/office/powerpoint/2010/main" val="1508939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Our Partners</a:t>
            </a:r>
            <a:endParaRPr lang="fr-FR" dirty="0"/>
          </a:p>
        </p:txBody>
      </p:sp>
      <p:pic>
        <p:nvPicPr>
          <p:cNvPr id="4" name="image14.png" descr="logo.png"/>
          <p:cNvPicPr/>
          <p:nvPr/>
        </p:nvPicPr>
        <p:blipFill>
          <a:blip r:embed="rId3"/>
          <a:srcRect/>
          <a:stretch>
            <a:fillRect/>
          </a:stretch>
        </p:blipFill>
        <p:spPr>
          <a:xfrm>
            <a:off x="2735120" y="1095789"/>
            <a:ext cx="3179481" cy="909558"/>
          </a:xfrm>
          <a:prstGeom prst="rect">
            <a:avLst/>
          </a:prstGeom>
          <a:ln/>
        </p:spPr>
      </p:pic>
      <p:pic>
        <p:nvPicPr>
          <p:cNvPr id="5" name="image17.png"/>
          <p:cNvPicPr/>
          <p:nvPr/>
        </p:nvPicPr>
        <p:blipFill rotWithShape="1">
          <a:blip r:embed="rId4"/>
          <a:srcRect l="5408" t="15386" r="9346" b="12856"/>
          <a:stretch/>
        </p:blipFill>
        <p:spPr>
          <a:xfrm>
            <a:off x="57564" y="4879069"/>
            <a:ext cx="3376861" cy="787563"/>
          </a:xfrm>
          <a:prstGeom prst="roundRect">
            <a:avLst>
              <a:gd name="adj" fmla="val 8594"/>
            </a:avLst>
          </a:prstGeom>
          <a:solidFill>
            <a:srgbClr val="FFFFFF">
              <a:shade val="85000"/>
            </a:srgbClr>
          </a:solidFill>
          <a:ln>
            <a:noFill/>
          </a:ln>
          <a:effectLst/>
        </p:spPr>
      </p:pic>
      <p:pic>
        <p:nvPicPr>
          <p:cNvPr id="7" name="image34.png"/>
          <p:cNvPicPr/>
          <p:nvPr/>
        </p:nvPicPr>
        <p:blipFill rotWithShape="1">
          <a:blip r:embed="rId5"/>
          <a:srcRect l="19262" t="2910" r="19976" b="16501"/>
          <a:stretch/>
        </p:blipFill>
        <p:spPr>
          <a:xfrm>
            <a:off x="6407696" y="993697"/>
            <a:ext cx="2736304" cy="1368152"/>
          </a:xfrm>
          <a:prstGeom prst="rect">
            <a:avLst/>
          </a:prstGeom>
          <a:ln/>
        </p:spPr>
      </p:pic>
      <p:pic>
        <p:nvPicPr>
          <p:cNvPr id="8" name="image32.png"/>
          <p:cNvPicPr/>
          <p:nvPr/>
        </p:nvPicPr>
        <p:blipFill rotWithShape="1">
          <a:blip r:embed="rId6"/>
          <a:srcRect t="28662" b="18272"/>
          <a:stretch/>
        </p:blipFill>
        <p:spPr>
          <a:xfrm>
            <a:off x="6687059" y="3463019"/>
            <a:ext cx="2619661" cy="999095"/>
          </a:xfrm>
          <a:prstGeom prst="roundRect">
            <a:avLst>
              <a:gd name="adj" fmla="val 8594"/>
            </a:avLst>
          </a:prstGeom>
          <a:solidFill>
            <a:srgbClr val="FFFFFF">
              <a:shade val="85000"/>
            </a:srgbClr>
          </a:solidFill>
          <a:ln>
            <a:noFill/>
          </a:ln>
          <a:effectLst/>
        </p:spPr>
      </p:pic>
      <p:pic>
        <p:nvPicPr>
          <p:cNvPr id="9" name="image23.png"/>
          <p:cNvPicPr/>
          <p:nvPr/>
        </p:nvPicPr>
        <p:blipFill>
          <a:blip r:embed="rId7"/>
          <a:srcRect/>
          <a:stretch>
            <a:fillRect/>
          </a:stretch>
        </p:blipFill>
        <p:spPr>
          <a:xfrm>
            <a:off x="81663" y="5809507"/>
            <a:ext cx="4027979" cy="646224"/>
          </a:xfrm>
          <a:prstGeom prst="roundRect">
            <a:avLst>
              <a:gd name="adj" fmla="val 8594"/>
            </a:avLst>
          </a:prstGeom>
          <a:solidFill>
            <a:srgbClr val="FFFFFF">
              <a:shade val="85000"/>
            </a:srgbClr>
          </a:solidFill>
          <a:ln>
            <a:noFill/>
          </a:ln>
          <a:effectLst/>
        </p:spPr>
      </p:pic>
      <p:pic>
        <p:nvPicPr>
          <p:cNvPr id="10" name="image15.png"/>
          <p:cNvPicPr/>
          <p:nvPr/>
        </p:nvPicPr>
        <p:blipFill>
          <a:blip r:embed="rId8"/>
          <a:srcRect/>
          <a:stretch>
            <a:fillRect/>
          </a:stretch>
        </p:blipFill>
        <p:spPr>
          <a:xfrm>
            <a:off x="5611" y="3042729"/>
            <a:ext cx="1596479" cy="1448526"/>
          </a:xfrm>
          <a:prstGeom prst="ellipse">
            <a:avLst/>
          </a:prstGeom>
          <a:ln>
            <a:noFill/>
          </a:ln>
          <a:effectLst>
            <a:softEdge rad="112500"/>
          </a:effectLst>
        </p:spPr>
      </p:pic>
      <p:pic>
        <p:nvPicPr>
          <p:cNvPr id="11" name="image31.png"/>
          <p:cNvPicPr/>
          <p:nvPr/>
        </p:nvPicPr>
        <p:blipFill>
          <a:blip r:embed="rId9"/>
          <a:srcRect/>
          <a:stretch>
            <a:fillRect/>
          </a:stretch>
        </p:blipFill>
        <p:spPr>
          <a:xfrm>
            <a:off x="-129485" y="974391"/>
            <a:ext cx="1866672" cy="1863001"/>
          </a:xfrm>
          <a:prstGeom prst="ellipse">
            <a:avLst/>
          </a:prstGeom>
          <a:ln>
            <a:noFill/>
          </a:ln>
          <a:effectLst>
            <a:softEdge rad="112500"/>
          </a:effectLst>
        </p:spPr>
      </p:pic>
      <p:pic>
        <p:nvPicPr>
          <p:cNvPr id="12" name="image21.png"/>
          <p:cNvPicPr/>
          <p:nvPr/>
        </p:nvPicPr>
        <p:blipFill>
          <a:blip r:embed="rId10"/>
          <a:srcRect/>
          <a:stretch>
            <a:fillRect/>
          </a:stretch>
        </p:blipFill>
        <p:spPr>
          <a:xfrm>
            <a:off x="6590131" y="2348414"/>
            <a:ext cx="2487514" cy="1109576"/>
          </a:xfrm>
          <a:prstGeom prst="roundRect">
            <a:avLst>
              <a:gd name="adj" fmla="val 8594"/>
            </a:avLst>
          </a:prstGeom>
          <a:solidFill>
            <a:srgbClr val="FFFFFF">
              <a:shade val="85000"/>
            </a:srgbClr>
          </a:solidFill>
          <a:ln>
            <a:noFill/>
          </a:ln>
          <a:effectLst/>
        </p:spPr>
      </p:pic>
      <p:pic>
        <p:nvPicPr>
          <p:cNvPr id="13" name="image08.png"/>
          <p:cNvPicPr/>
          <p:nvPr/>
        </p:nvPicPr>
        <p:blipFill>
          <a:blip r:embed="rId11"/>
          <a:srcRect/>
          <a:stretch>
            <a:fillRect/>
          </a:stretch>
        </p:blipFill>
        <p:spPr>
          <a:xfrm>
            <a:off x="6171874" y="5456835"/>
            <a:ext cx="3014527" cy="955664"/>
          </a:xfrm>
          <a:prstGeom prst="roundRect">
            <a:avLst>
              <a:gd name="adj" fmla="val 8594"/>
            </a:avLst>
          </a:prstGeom>
          <a:solidFill>
            <a:srgbClr val="FFFFFF">
              <a:shade val="85000"/>
            </a:srgbClr>
          </a:solidFill>
          <a:ln>
            <a:noFill/>
          </a:ln>
          <a:effectLst/>
        </p:spPr>
      </p:pic>
      <p:pic>
        <p:nvPicPr>
          <p:cNvPr id="15" name="image22.png"/>
          <p:cNvPicPr/>
          <p:nvPr/>
        </p:nvPicPr>
        <p:blipFill rotWithShape="1">
          <a:blip r:embed="rId12"/>
          <a:srcRect r="10923" b="42910"/>
          <a:stretch/>
        </p:blipFill>
        <p:spPr>
          <a:xfrm>
            <a:off x="4260829" y="6066250"/>
            <a:ext cx="2026568" cy="393160"/>
          </a:xfrm>
          <a:prstGeom prst="roundRect">
            <a:avLst>
              <a:gd name="adj" fmla="val 8594"/>
            </a:avLst>
          </a:prstGeom>
          <a:solidFill>
            <a:srgbClr val="FFFFFF">
              <a:shade val="85000"/>
            </a:srgbClr>
          </a:solidFill>
          <a:ln>
            <a:noFill/>
          </a:ln>
          <a:effectLst/>
        </p:spPr>
      </p:pic>
      <p:pic>
        <p:nvPicPr>
          <p:cNvPr id="16" name="image16.png"/>
          <p:cNvPicPr/>
          <p:nvPr/>
        </p:nvPicPr>
        <p:blipFill>
          <a:blip r:embed="rId13"/>
          <a:srcRect/>
          <a:stretch>
            <a:fillRect/>
          </a:stretch>
        </p:blipFill>
        <p:spPr>
          <a:xfrm>
            <a:off x="6090010" y="4482530"/>
            <a:ext cx="3038529" cy="938502"/>
          </a:xfrm>
          <a:prstGeom prst="roundRect">
            <a:avLst>
              <a:gd name="adj" fmla="val 8594"/>
            </a:avLst>
          </a:prstGeom>
          <a:solidFill>
            <a:srgbClr val="FFFFFF">
              <a:shade val="85000"/>
            </a:srgbClr>
          </a:solidFill>
          <a:ln>
            <a:noFill/>
          </a:ln>
          <a:effectLst/>
        </p:spPr>
      </p:pic>
      <p:pic>
        <p:nvPicPr>
          <p:cNvPr id="17" name="image03.png"/>
          <p:cNvPicPr/>
          <p:nvPr/>
        </p:nvPicPr>
        <p:blipFill>
          <a:blip r:embed="rId14"/>
          <a:srcRect/>
          <a:stretch>
            <a:fillRect/>
          </a:stretch>
        </p:blipFill>
        <p:spPr>
          <a:xfrm>
            <a:off x="4674978" y="4672623"/>
            <a:ext cx="1198270" cy="1393627"/>
          </a:xfrm>
          <a:prstGeom prst="rect">
            <a:avLst/>
          </a:prstGeom>
          <a:ln>
            <a:noFill/>
          </a:ln>
          <a:effectLst>
            <a:softEdge rad="112500"/>
          </a:effectLst>
        </p:spPr>
      </p:pic>
      <p:sp>
        <p:nvSpPr>
          <p:cNvPr id="3" name="TextBox 2"/>
          <p:cNvSpPr txBox="1"/>
          <p:nvPr/>
        </p:nvSpPr>
        <p:spPr>
          <a:xfrm>
            <a:off x="1582396" y="1985189"/>
            <a:ext cx="5128327" cy="2862322"/>
          </a:xfrm>
          <a:prstGeom prst="rect">
            <a:avLst/>
          </a:prstGeom>
          <a:noFill/>
        </p:spPr>
        <p:txBody>
          <a:bodyPr wrap="none" rtlCol="0">
            <a:spAutoFit/>
          </a:bodyPr>
          <a:lstStyle/>
          <a:p>
            <a:pPr marL="285750" indent="-285750">
              <a:buFont typeface="Arial" panose="020B0604020202020204" pitchFamily="34" charset="0"/>
              <a:buChar char="•"/>
            </a:pPr>
            <a:r>
              <a:rPr lang="en-US" dirty="0" smtClean="0"/>
              <a:t>WikiMedia Tunisia user group</a:t>
            </a:r>
          </a:p>
          <a:p>
            <a:pPr marL="285750" indent="-285750">
              <a:buFont typeface="Arial" panose="020B0604020202020204" pitchFamily="34" charset="0"/>
              <a:buChar char="•"/>
            </a:pPr>
            <a:r>
              <a:rPr lang="en-US" dirty="0" smtClean="0"/>
              <a:t>Science </a:t>
            </a:r>
            <a:r>
              <a:rPr lang="en-US" dirty="0"/>
              <a:t>&amp; Leadership </a:t>
            </a:r>
            <a:r>
              <a:rPr lang="en-US" dirty="0" smtClean="0"/>
              <a:t>association</a:t>
            </a:r>
          </a:p>
          <a:p>
            <a:pPr marL="285750" lvl="0" indent="-285750">
              <a:buFont typeface="Arial" panose="020B0604020202020204" pitchFamily="34" charset="0"/>
              <a:buChar char="•"/>
            </a:pPr>
            <a:r>
              <a:rPr lang="en-US" dirty="0"/>
              <a:t>Young Tunisian Coders Academy:</a:t>
            </a:r>
            <a:endParaRPr lang="fr-FR" dirty="0"/>
          </a:p>
          <a:p>
            <a:pPr marL="285750" lvl="0" indent="-285750">
              <a:buFont typeface="Arial" panose="020B0604020202020204" pitchFamily="34" charset="0"/>
              <a:buChar char="•"/>
            </a:pPr>
            <a:r>
              <a:rPr lang="en-US" dirty="0"/>
              <a:t>Youth for Science Foundation</a:t>
            </a:r>
            <a:endParaRPr lang="fr-FR" dirty="0"/>
          </a:p>
          <a:p>
            <a:pPr marL="285750" lvl="0" indent="-285750">
              <a:buFont typeface="Arial" panose="020B0604020202020204" pitchFamily="34" charset="0"/>
              <a:buChar char="•"/>
            </a:pPr>
            <a:r>
              <a:rPr lang="en-US" dirty="0"/>
              <a:t>Tunisian Association of youth &amp; Science</a:t>
            </a:r>
            <a:endParaRPr lang="fr-FR" dirty="0"/>
          </a:p>
          <a:p>
            <a:pPr marL="285750" lvl="0" indent="-285750">
              <a:buFont typeface="Arial" panose="020B0604020202020204" pitchFamily="34" charset="0"/>
              <a:buChar char="•"/>
            </a:pPr>
            <a:r>
              <a:rPr lang="en-US" dirty="0" smtClean="0"/>
              <a:t>MentorNation </a:t>
            </a:r>
          </a:p>
          <a:p>
            <a:pPr marL="285750" lvl="0" indent="-285750">
              <a:buFont typeface="Arial" panose="020B0604020202020204" pitchFamily="34" charset="0"/>
              <a:buChar char="•"/>
            </a:pPr>
            <a:r>
              <a:rPr lang="en-US" dirty="0" smtClean="0"/>
              <a:t>Microsoft </a:t>
            </a:r>
            <a:r>
              <a:rPr lang="en-US" dirty="0"/>
              <a:t>innovation </a:t>
            </a:r>
            <a:r>
              <a:rPr lang="en-US" dirty="0" smtClean="0"/>
              <a:t>center Tunisia</a:t>
            </a:r>
          </a:p>
          <a:p>
            <a:pPr marL="285750" indent="-285750">
              <a:buFont typeface="Arial" panose="020B0604020202020204" pitchFamily="34" charset="0"/>
              <a:buChar char="•"/>
            </a:pPr>
            <a:r>
              <a:rPr lang="en-US" dirty="0"/>
              <a:t>Tunisian education and resources network</a:t>
            </a:r>
            <a:endParaRPr lang="en-US" dirty="0" smtClean="0"/>
          </a:p>
          <a:p>
            <a:pPr marL="285750" indent="-285750">
              <a:buFont typeface="Arial" panose="020B0604020202020204" pitchFamily="34" charset="0"/>
              <a:buChar char="•"/>
            </a:pPr>
            <a:r>
              <a:rPr lang="en-US" dirty="0"/>
              <a:t>The national center of </a:t>
            </a:r>
            <a:r>
              <a:rPr lang="en-US" dirty="0" smtClean="0"/>
              <a:t>education technologies</a:t>
            </a:r>
          </a:p>
          <a:p>
            <a:pPr marL="285750" indent="-285750">
              <a:buFont typeface="Arial" panose="020B0604020202020204" pitchFamily="34" charset="0"/>
              <a:buChar char="•"/>
            </a:pPr>
            <a:r>
              <a:rPr lang="en-US" dirty="0" smtClean="0"/>
              <a:t>TuniSchool</a:t>
            </a:r>
          </a:p>
        </p:txBody>
      </p:sp>
      <p:sp>
        <p:nvSpPr>
          <p:cNvPr id="6" name="Slide Number Placeholder 5"/>
          <p:cNvSpPr>
            <a:spLocks noGrp="1"/>
          </p:cNvSpPr>
          <p:nvPr>
            <p:ph type="sldNum" sz="quarter" idx="12"/>
          </p:nvPr>
        </p:nvSpPr>
        <p:spPr/>
        <p:txBody>
          <a:bodyPr/>
          <a:lstStyle/>
          <a:p>
            <a:fld id="{CD6CABAA-F415-4522-BAC2-E617608DAD39}" type="slidenum">
              <a:rPr lang="en-US" altLang="fr-FR" smtClean="0"/>
              <a:pPr/>
              <a:t>14</a:t>
            </a:fld>
            <a:endParaRPr lang="en-US" altLang="fr-FR"/>
          </a:p>
        </p:txBody>
      </p:sp>
    </p:spTree>
    <p:extLst>
      <p:ext uri="{BB962C8B-B14F-4D97-AF65-F5344CB8AC3E}">
        <p14:creationId xmlns:p14="http://schemas.microsoft.com/office/powerpoint/2010/main" val="943461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The IEEE SIGHT Tunisia team</a:t>
            </a:r>
            <a:endParaRPr lang="fr-FR" dirty="0"/>
          </a:p>
        </p:txBody>
      </p:sp>
      <p:graphicFrame>
        <p:nvGraphicFramePr>
          <p:cNvPr id="4" name="Table 3"/>
          <p:cNvGraphicFramePr>
            <a:graphicFrameLocks noGrp="1"/>
          </p:cNvGraphicFramePr>
          <p:nvPr>
            <p:extLst>
              <p:ext uri="{D42A27DB-BD31-4B8C-83A1-F6EECF244321}">
                <p14:modId xmlns:p14="http://schemas.microsoft.com/office/powerpoint/2010/main" val="1466211355"/>
              </p:ext>
            </p:extLst>
          </p:nvPr>
        </p:nvGraphicFramePr>
        <p:xfrm>
          <a:off x="457200" y="1124744"/>
          <a:ext cx="8382000" cy="2376688"/>
        </p:xfrm>
        <a:graphic>
          <a:graphicData uri="http://schemas.openxmlformats.org/drawingml/2006/table">
            <a:tbl>
              <a:tblPr firstRow="1" firstCol="1" bandRow="1">
                <a:tableStyleId>{BDBED569-4797-4DF1-A0F4-6AAB3CD982D8}</a:tableStyleId>
              </a:tblPr>
              <a:tblGrid>
                <a:gridCol w="3094717"/>
                <a:gridCol w="5287283"/>
              </a:tblGrid>
              <a:tr h="302839">
                <a:tc>
                  <a:txBody>
                    <a:bodyPr/>
                    <a:lstStyle/>
                    <a:p>
                      <a:pPr algn="just">
                        <a:lnSpc>
                          <a:spcPct val="115000"/>
                        </a:lnSpc>
                        <a:spcAft>
                          <a:spcPts val="0"/>
                        </a:spcAft>
                      </a:pPr>
                      <a:r>
                        <a:rPr lang="en-US" sz="1600" dirty="0">
                          <a:effectLst/>
                        </a:rPr>
                        <a:t>Coordinator</a:t>
                      </a:r>
                      <a:endParaRPr lang="fr-F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spcAft>
                          <a:spcPts val="0"/>
                        </a:spcAft>
                      </a:pPr>
                      <a:r>
                        <a:rPr lang="en-US" sz="1600" b="0" dirty="0">
                          <a:effectLst/>
                        </a:rPr>
                        <a:t>Anis Ben Arfi</a:t>
                      </a:r>
                      <a:endParaRPr lang="fr-FR" sz="1600" b="0" dirty="0">
                        <a:solidFill>
                          <a:srgbClr val="000000"/>
                        </a:solidFill>
                        <a:effectLst/>
                        <a:latin typeface="Calibri" panose="020F0502020204030204" pitchFamily="34" charset="0"/>
                      </a:endParaRPr>
                    </a:p>
                  </a:txBody>
                  <a:tcPr marL="68580" marR="68580" marT="0" marB="0"/>
                </a:tc>
              </a:tr>
              <a:tr h="391961">
                <a:tc>
                  <a:txBody>
                    <a:bodyPr/>
                    <a:lstStyle/>
                    <a:p>
                      <a:pPr algn="just">
                        <a:lnSpc>
                          <a:spcPct val="115000"/>
                        </a:lnSpc>
                        <a:spcAft>
                          <a:spcPts val="0"/>
                        </a:spcAft>
                      </a:pPr>
                      <a:r>
                        <a:rPr lang="en-US" sz="1600">
                          <a:effectLst/>
                        </a:rPr>
                        <a:t>Project Management</a:t>
                      </a:r>
                      <a:endPar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15000"/>
                        </a:lnSpc>
                        <a:spcAft>
                          <a:spcPts val="0"/>
                        </a:spcAft>
                      </a:pPr>
                      <a:r>
                        <a:rPr lang="fr-FR" sz="1600" dirty="0">
                          <a:effectLst/>
                        </a:rPr>
                        <a:t>Samar BABA - Mehdi BOUGUERRA – Seif EL HAJJEM</a:t>
                      </a:r>
                      <a:endParaRPr lang="fr-F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13312">
                <a:tc>
                  <a:txBody>
                    <a:bodyPr/>
                    <a:lstStyle/>
                    <a:p>
                      <a:pPr algn="just">
                        <a:lnSpc>
                          <a:spcPct val="115000"/>
                        </a:lnSpc>
                        <a:spcAft>
                          <a:spcPts val="0"/>
                        </a:spcAft>
                      </a:pPr>
                      <a:r>
                        <a:rPr lang="en-US" sz="1600">
                          <a:effectLst/>
                        </a:rPr>
                        <a:t>Architecture–Socio-Technical</a:t>
                      </a:r>
                      <a:endPar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15000"/>
                        </a:lnSpc>
                        <a:spcAft>
                          <a:spcPts val="0"/>
                        </a:spcAft>
                      </a:pPr>
                      <a:r>
                        <a:rPr lang="en-US" sz="1600">
                          <a:effectLst/>
                        </a:rPr>
                        <a:t>Ayoub SALHA</a:t>
                      </a:r>
                      <a:endPar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54755">
                <a:tc>
                  <a:txBody>
                    <a:bodyPr/>
                    <a:lstStyle/>
                    <a:p>
                      <a:pPr algn="just">
                        <a:lnSpc>
                          <a:spcPct val="115000"/>
                        </a:lnSpc>
                        <a:spcAft>
                          <a:spcPts val="0"/>
                        </a:spcAft>
                      </a:pPr>
                      <a:r>
                        <a:rPr lang="en-US" sz="1600">
                          <a:effectLst/>
                        </a:rPr>
                        <a:t>Finance / Project Modeling</a:t>
                      </a:r>
                      <a:endPar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15000"/>
                        </a:lnSpc>
                        <a:spcAft>
                          <a:spcPts val="0"/>
                        </a:spcAft>
                      </a:pPr>
                      <a:r>
                        <a:rPr lang="en-US" sz="1600">
                          <a:effectLst/>
                        </a:rPr>
                        <a:t>Ahmed SELMI</a:t>
                      </a:r>
                      <a:endPar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59081">
                <a:tc>
                  <a:txBody>
                    <a:bodyPr/>
                    <a:lstStyle/>
                    <a:p>
                      <a:pPr algn="just">
                        <a:lnSpc>
                          <a:spcPct val="115000"/>
                        </a:lnSpc>
                        <a:spcAft>
                          <a:spcPts val="0"/>
                        </a:spcAft>
                      </a:pPr>
                      <a:r>
                        <a:rPr lang="en-US" sz="1600">
                          <a:effectLst/>
                        </a:rPr>
                        <a:t>Communication Hub</a:t>
                      </a:r>
                      <a:endPar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15000"/>
                        </a:lnSpc>
                        <a:spcAft>
                          <a:spcPts val="0"/>
                        </a:spcAft>
                      </a:pPr>
                      <a:r>
                        <a:rPr lang="en-US" sz="1600" dirty="0">
                          <a:effectLst/>
                        </a:rPr>
                        <a:t>Meher BNOUNI</a:t>
                      </a:r>
                      <a:endParaRPr lang="fr-F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64273">
                <a:tc>
                  <a:txBody>
                    <a:bodyPr/>
                    <a:lstStyle/>
                    <a:p>
                      <a:pPr algn="just">
                        <a:lnSpc>
                          <a:spcPct val="115000"/>
                        </a:lnSpc>
                        <a:spcAft>
                          <a:spcPts val="0"/>
                        </a:spcAft>
                      </a:pPr>
                      <a:r>
                        <a:rPr lang="en-US" sz="1600">
                          <a:effectLst/>
                        </a:rPr>
                        <a:t>Partnerships</a:t>
                      </a:r>
                      <a:endPar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15000"/>
                        </a:lnSpc>
                        <a:spcAft>
                          <a:spcPts val="0"/>
                        </a:spcAft>
                      </a:pPr>
                      <a:r>
                        <a:rPr lang="en-US" sz="1600">
                          <a:effectLst/>
                        </a:rPr>
                        <a:t>Skander MANSOURI - Khalil BEN SASSI</a:t>
                      </a:r>
                      <a:endPar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290467">
                <a:tc>
                  <a:txBody>
                    <a:bodyPr/>
                    <a:lstStyle/>
                    <a:p>
                      <a:pPr algn="just">
                        <a:lnSpc>
                          <a:spcPct val="115000"/>
                        </a:lnSpc>
                        <a:spcAft>
                          <a:spcPts val="0"/>
                        </a:spcAft>
                      </a:pPr>
                      <a:r>
                        <a:rPr lang="en-US" sz="1600">
                          <a:effectLst/>
                        </a:rPr>
                        <a:t>Technical hub</a:t>
                      </a:r>
                      <a:endPar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15000"/>
                        </a:lnSpc>
                        <a:spcAft>
                          <a:spcPts val="0"/>
                        </a:spcAft>
                      </a:pPr>
                      <a:r>
                        <a:rPr lang="en-US" sz="1600" dirty="0">
                          <a:effectLst/>
                        </a:rPr>
                        <a:t>Souhail BOUGRINE</a:t>
                      </a:r>
                      <a:endParaRPr lang="fr-F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3" name="TextBox 2"/>
          <p:cNvSpPr txBox="1"/>
          <p:nvPr/>
        </p:nvSpPr>
        <p:spPr>
          <a:xfrm>
            <a:off x="457200" y="3513706"/>
            <a:ext cx="8246809" cy="3139321"/>
          </a:xfrm>
          <a:prstGeom prst="rect">
            <a:avLst/>
          </a:prstGeom>
          <a:noFill/>
        </p:spPr>
        <p:txBody>
          <a:bodyPr wrap="none" rtlCol="0">
            <a:spAutoFit/>
          </a:bodyPr>
          <a:lstStyle/>
          <a:p>
            <a:r>
              <a:rPr lang="fr-FR" b="1" dirty="0" smtClean="0"/>
              <a:t>IEEE Student Branches </a:t>
            </a:r>
            <a:r>
              <a:rPr lang="fr-FR" dirty="0" smtClean="0"/>
              <a:t>involved (approx. Number of active members):</a:t>
            </a:r>
          </a:p>
          <a:p>
            <a:r>
              <a:rPr lang="fr-FR" dirty="0" smtClean="0"/>
              <a:t>Samar- ENSIT (110 active members)</a:t>
            </a:r>
          </a:p>
          <a:p>
            <a:r>
              <a:rPr lang="fr-FR" dirty="0" smtClean="0"/>
              <a:t>Ayoub- ULT (90 </a:t>
            </a:r>
            <a:r>
              <a:rPr lang="fr-FR" dirty="0"/>
              <a:t>active members</a:t>
            </a:r>
            <a:r>
              <a:rPr lang="fr-FR" dirty="0" smtClean="0"/>
              <a:t>)</a:t>
            </a:r>
          </a:p>
          <a:p>
            <a:r>
              <a:rPr lang="fr-FR" dirty="0" smtClean="0"/>
              <a:t>Meher- ENISO (80 </a:t>
            </a:r>
            <a:r>
              <a:rPr lang="fr-FR" dirty="0"/>
              <a:t>active members</a:t>
            </a:r>
            <a:r>
              <a:rPr lang="fr-FR" dirty="0" smtClean="0"/>
              <a:t>)</a:t>
            </a:r>
          </a:p>
          <a:p>
            <a:r>
              <a:rPr lang="fr-FR" dirty="0" smtClean="0"/>
              <a:t>Souhail- SUP’COM (70 </a:t>
            </a:r>
            <a:r>
              <a:rPr lang="fr-FR" dirty="0"/>
              <a:t>active members</a:t>
            </a:r>
            <a:r>
              <a:rPr lang="fr-FR" dirty="0" smtClean="0"/>
              <a:t>)</a:t>
            </a:r>
          </a:p>
          <a:p>
            <a:r>
              <a:rPr lang="fr-FR" dirty="0" smtClean="0"/>
              <a:t>Mehdi, Skander - INSAT (310 </a:t>
            </a:r>
            <a:r>
              <a:rPr lang="fr-FR" dirty="0"/>
              <a:t>active members</a:t>
            </a:r>
            <a:r>
              <a:rPr lang="fr-FR" dirty="0" smtClean="0"/>
              <a:t>)</a:t>
            </a:r>
          </a:p>
          <a:p>
            <a:r>
              <a:rPr lang="fr-FR" dirty="0" smtClean="0"/>
              <a:t>Khalil, Ahmed- ENIT (180 </a:t>
            </a:r>
            <a:r>
              <a:rPr lang="fr-FR" dirty="0"/>
              <a:t>active members</a:t>
            </a:r>
            <a:r>
              <a:rPr lang="fr-FR" dirty="0" smtClean="0"/>
              <a:t>)</a:t>
            </a:r>
          </a:p>
          <a:p>
            <a:r>
              <a:rPr lang="fr-FR" b="1" dirty="0" smtClean="0"/>
              <a:t>Young professionals: </a:t>
            </a:r>
          </a:p>
          <a:p>
            <a:r>
              <a:rPr lang="fr-FR" dirty="0" smtClean="0"/>
              <a:t>Seif- (260 active members)</a:t>
            </a:r>
          </a:p>
          <a:p>
            <a:r>
              <a:rPr lang="fr-FR" dirty="0" smtClean="0"/>
              <a:t>More IEEE student branches and other IEEE affinities will get involved as well. </a:t>
            </a:r>
          </a:p>
          <a:p>
            <a:endParaRPr lang="fr-FR" dirty="0"/>
          </a:p>
        </p:txBody>
      </p:sp>
      <p:sp>
        <p:nvSpPr>
          <p:cNvPr id="5" name="Slide Number Placeholder 4"/>
          <p:cNvSpPr>
            <a:spLocks noGrp="1"/>
          </p:cNvSpPr>
          <p:nvPr>
            <p:ph type="sldNum" sz="quarter" idx="12"/>
          </p:nvPr>
        </p:nvSpPr>
        <p:spPr/>
        <p:txBody>
          <a:bodyPr/>
          <a:lstStyle/>
          <a:p>
            <a:fld id="{CD6CABAA-F415-4522-BAC2-E617608DAD39}" type="slidenum">
              <a:rPr lang="en-US" altLang="fr-FR" smtClean="0"/>
              <a:pPr/>
              <a:t>15</a:t>
            </a:fld>
            <a:endParaRPr lang="en-US" altLang="fr-FR"/>
          </a:p>
        </p:txBody>
      </p:sp>
      <p:pic>
        <p:nvPicPr>
          <p:cNvPr id="6" name="Picture 5" descr="https://fbcdn-sphotos-a-a.akamaihd.net/hphotos-ak-xfa1/v/t1.0-9/11053340_805003602913036_321126914877846510_n.jpg?oh=f055f0d032c4f122ff6c766a91abed93&amp;oe=58183B99&amp;__gda__=1478235849_6daafac725318ec5e6b10d6b3904ce4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130" b="29870"/>
          <a:stretch/>
        </p:blipFill>
        <p:spPr bwMode="auto">
          <a:xfrm>
            <a:off x="6122357" y="4365104"/>
            <a:ext cx="2542841" cy="931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8346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2133600" y="3124200"/>
            <a:ext cx="4724400" cy="609600"/>
          </a:xfrm>
          <a:prstGeom prst="rect">
            <a:avLst/>
          </a:prstGeom>
        </p:spPr>
        <p:txBody>
          <a:bodyPr wrap="none" fromWordArt="1">
            <a:prstTxWarp prst="textDeflate">
              <a:avLst>
                <a:gd name="adj" fmla="val 0"/>
              </a:avLst>
            </a:prstTxWarp>
          </a:bodyPr>
          <a:lstStyle/>
          <a:p>
            <a:pPr algn="ctr"/>
            <a:r>
              <a:rPr lang="fr-FR" sz="5400" b="1" kern="10">
                <a:ln w="28575">
                  <a:solidFill>
                    <a:schemeClr val="bg1"/>
                  </a:solidFill>
                  <a:round/>
                  <a:headEnd/>
                  <a:tailEnd/>
                </a:ln>
                <a:gradFill rotWithShape="1">
                  <a:gsLst>
                    <a:gs pos="0">
                      <a:schemeClr val="tx2"/>
                    </a:gs>
                    <a:gs pos="100000">
                      <a:schemeClr val="accent1"/>
                    </a:gs>
                  </a:gsLst>
                  <a:lin ang="0" scaled="1"/>
                </a:gradFill>
                <a:effectLst>
                  <a:outerShdw dist="89803" dir="2700000" algn="ctr" rotWithShape="0">
                    <a:srgbClr val="000000">
                      <a:alpha val="50000"/>
                    </a:srgbClr>
                  </a:outerShdw>
                </a:effectLst>
                <a:latin typeface="Verdana" panose="020B0604030504040204" pitchFamily="34" charset="0"/>
                <a:ea typeface="Verdana" panose="020B0604030504040204" pitchFamily="34" charset="0"/>
                <a:cs typeface="Verdana" panose="020B0604030504040204" pitchFamily="34" charset="0"/>
              </a:rPr>
              <a:t>Thank You !</a:t>
            </a:r>
          </a:p>
        </p:txBody>
      </p:sp>
      <p:pic>
        <p:nvPicPr>
          <p:cNvPr id="6" name="image33.jpg" descr="logo.jpg"/>
          <p:cNvPicPr/>
          <p:nvPr/>
        </p:nvPicPr>
        <p:blipFill rotWithShape="1">
          <a:blip r:embed="rId2"/>
          <a:srcRect l="9982" t="13331" r="10158" b="13231"/>
          <a:stretch/>
        </p:blipFill>
        <p:spPr>
          <a:xfrm>
            <a:off x="107504" y="68070"/>
            <a:ext cx="2339752" cy="904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descr="https://fbcdn-sphotos-a-a.akamaihd.net/hphotos-ak-xfa1/v/t1.0-9/11053340_805003602913036_321126914877846510_n.jpg?oh=f055f0d032c4f122ff6c766a91abed93&amp;oe=58183B99&amp;__gda__=1478235849_6daafac725318ec5e6b10d6b3904ce4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130" b="29870"/>
          <a:stretch/>
        </p:blipFill>
        <p:spPr bwMode="auto">
          <a:xfrm>
            <a:off x="6421647" y="68070"/>
            <a:ext cx="2542841" cy="931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Slide Number Placeholder 1"/>
          <p:cNvSpPr>
            <a:spLocks noGrp="1"/>
          </p:cNvSpPr>
          <p:nvPr>
            <p:ph type="sldNum" sz="quarter" idx="4"/>
          </p:nvPr>
        </p:nvSpPr>
        <p:spPr/>
        <p:txBody>
          <a:bodyPr/>
          <a:lstStyle/>
          <a:p>
            <a:fld id="{0B3CA590-D699-450F-87F6-54C5A3922618}" type="slidenum">
              <a:rPr lang="en-US" altLang="fr-FR" smtClean="0"/>
              <a:pPr/>
              <a:t>16</a:t>
            </a:fld>
            <a:endParaRPr lang="en-US" alt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fr-FR" sz="3600" dirty="0" smtClean="0"/>
              <a:t>Outlines</a:t>
            </a:r>
            <a:endParaRPr lang="en-US" altLang="fr-FR" sz="2000" dirty="0">
              <a:solidFill>
                <a:schemeClr val="accent1"/>
              </a:solidFill>
            </a:endParaRPr>
          </a:p>
        </p:txBody>
      </p:sp>
      <p:grpSp>
        <p:nvGrpSpPr>
          <p:cNvPr id="40991" name="Group 31"/>
          <p:cNvGrpSpPr>
            <a:grpSpLocks/>
          </p:cNvGrpSpPr>
          <p:nvPr/>
        </p:nvGrpSpPr>
        <p:grpSpPr bwMode="auto">
          <a:xfrm>
            <a:off x="2057400" y="1828800"/>
            <a:ext cx="4648200" cy="625475"/>
            <a:chOff x="1152" y="1440"/>
            <a:chExt cx="3360" cy="474"/>
          </a:xfrm>
        </p:grpSpPr>
        <p:sp>
          <p:nvSpPr>
            <p:cNvPr id="40992" name="AutoShape 32"/>
            <p:cNvSpPr>
              <a:spLocks noChangeArrowheads="1"/>
            </p:cNvSpPr>
            <p:nvPr/>
          </p:nvSpPr>
          <p:spPr bwMode="gray">
            <a:xfrm>
              <a:off x="1382" y="1475"/>
              <a:ext cx="3130" cy="421"/>
            </a:xfrm>
            <a:prstGeom prst="roundRect">
              <a:avLst>
                <a:gd name="adj" fmla="val 50000"/>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grpSp>
          <p:nvGrpSpPr>
            <p:cNvPr id="40993" name="Group 33"/>
            <p:cNvGrpSpPr>
              <a:grpSpLocks/>
            </p:cNvGrpSpPr>
            <p:nvPr/>
          </p:nvGrpSpPr>
          <p:grpSpPr bwMode="auto">
            <a:xfrm>
              <a:off x="1152" y="1440"/>
              <a:ext cx="581" cy="468"/>
              <a:chOff x="720" y="960"/>
              <a:chExt cx="987" cy="795"/>
            </a:xfrm>
          </p:grpSpPr>
          <p:sp>
            <p:nvSpPr>
              <p:cNvPr id="40994" name="Oval 34"/>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95" name="Oval 35"/>
              <p:cNvSpPr>
                <a:spLocks noChangeArrowheads="1"/>
              </p:cNvSpPr>
              <p:nvPr/>
            </p:nvSpPr>
            <p:spPr bwMode="gray">
              <a:xfrm rot="1758052">
                <a:off x="720" y="960"/>
                <a:ext cx="960" cy="768"/>
              </a:xfrm>
              <a:prstGeom prst="ellipse">
                <a:avLst/>
              </a:prstGeom>
              <a:gradFill rotWithShape="1">
                <a:gsLst>
                  <a:gs pos="0">
                    <a:schemeClr val="tx2"/>
                  </a:gs>
                  <a:gs pos="100000">
                    <a:schemeClr val="tx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96" name="Oval 36"/>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0997" name="Text Box 37"/>
            <p:cNvSpPr txBox="1">
              <a:spLocks noChangeArrowheads="1"/>
            </p:cNvSpPr>
            <p:nvPr/>
          </p:nvSpPr>
          <p:spPr bwMode="gray">
            <a:xfrm>
              <a:off x="1721" y="1549"/>
              <a:ext cx="1561"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r-FR" sz="2400" b="1" dirty="0" smtClean="0">
                  <a:solidFill>
                    <a:srgbClr val="000000"/>
                  </a:solidFill>
                </a:rPr>
                <a:t>Why Tunisia?</a:t>
              </a:r>
              <a:endParaRPr lang="en-US" altLang="fr-FR" sz="2400" b="1" dirty="0">
                <a:solidFill>
                  <a:srgbClr val="000000"/>
                </a:solidFill>
              </a:endParaRPr>
            </a:p>
          </p:txBody>
        </p:sp>
        <p:sp>
          <p:nvSpPr>
            <p:cNvPr id="40998" name="Text Box 38"/>
            <p:cNvSpPr txBox="1">
              <a:spLocks noChangeArrowheads="1"/>
            </p:cNvSpPr>
            <p:nvPr/>
          </p:nvSpPr>
          <p:spPr bwMode="gray">
            <a:xfrm>
              <a:off x="1276" y="1475"/>
              <a:ext cx="37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fr-FR" sz="3200" b="1">
                  <a:solidFill>
                    <a:schemeClr val="bg1"/>
                  </a:solidFill>
                </a:rPr>
                <a:t>1.</a:t>
              </a:r>
            </a:p>
          </p:txBody>
        </p:sp>
      </p:grpSp>
      <p:grpSp>
        <p:nvGrpSpPr>
          <p:cNvPr id="40999" name="Group 39"/>
          <p:cNvGrpSpPr>
            <a:grpSpLocks/>
          </p:cNvGrpSpPr>
          <p:nvPr/>
        </p:nvGrpSpPr>
        <p:grpSpPr bwMode="auto">
          <a:xfrm>
            <a:off x="2057400" y="2732088"/>
            <a:ext cx="4648200" cy="625475"/>
            <a:chOff x="1152" y="1440"/>
            <a:chExt cx="3360" cy="474"/>
          </a:xfrm>
        </p:grpSpPr>
        <p:sp>
          <p:nvSpPr>
            <p:cNvPr id="41000" name="AutoShape 40"/>
            <p:cNvSpPr>
              <a:spLocks noChangeArrowheads="1"/>
            </p:cNvSpPr>
            <p:nvPr/>
          </p:nvSpPr>
          <p:spPr bwMode="gray">
            <a:xfrm>
              <a:off x="1382" y="1475"/>
              <a:ext cx="3130" cy="421"/>
            </a:xfrm>
            <a:prstGeom prst="roundRect">
              <a:avLst>
                <a:gd name="adj" fmla="val 50000"/>
              </a:avLst>
            </a:prstGeom>
            <a:noFill/>
            <a:ln w="38100" algn="ctr">
              <a:solidFill>
                <a:schemeClr va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grpSp>
          <p:nvGrpSpPr>
            <p:cNvPr id="41001" name="Group 41"/>
            <p:cNvGrpSpPr>
              <a:grpSpLocks/>
            </p:cNvGrpSpPr>
            <p:nvPr/>
          </p:nvGrpSpPr>
          <p:grpSpPr bwMode="auto">
            <a:xfrm>
              <a:off x="1152" y="1440"/>
              <a:ext cx="581" cy="468"/>
              <a:chOff x="720" y="960"/>
              <a:chExt cx="987" cy="795"/>
            </a:xfrm>
          </p:grpSpPr>
          <p:sp>
            <p:nvSpPr>
              <p:cNvPr id="41002" name="Oval 42"/>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003" name="Oval 43"/>
              <p:cNvSpPr>
                <a:spLocks noChangeArrowheads="1"/>
              </p:cNvSpPr>
              <p:nvPr/>
            </p:nvSpPr>
            <p:spPr bwMode="gray">
              <a:xfrm rot="1758052">
                <a:off x="720" y="960"/>
                <a:ext cx="960" cy="768"/>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004" name="Oval 44"/>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1005" name="Text Box 45"/>
            <p:cNvSpPr txBox="1">
              <a:spLocks noChangeArrowheads="1"/>
            </p:cNvSpPr>
            <p:nvPr/>
          </p:nvSpPr>
          <p:spPr bwMode="gray">
            <a:xfrm>
              <a:off x="1721" y="1549"/>
              <a:ext cx="1530"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r-FR" sz="2400" b="1" dirty="0" smtClean="0">
                  <a:solidFill>
                    <a:srgbClr val="000000"/>
                  </a:solidFill>
                </a:rPr>
                <a:t>Project goals</a:t>
              </a:r>
              <a:endParaRPr lang="en-US" altLang="fr-FR" sz="2400" b="1" dirty="0">
                <a:solidFill>
                  <a:srgbClr val="000000"/>
                </a:solidFill>
              </a:endParaRPr>
            </a:p>
          </p:txBody>
        </p:sp>
        <p:sp>
          <p:nvSpPr>
            <p:cNvPr id="41006" name="Text Box 46"/>
            <p:cNvSpPr txBox="1">
              <a:spLocks noChangeArrowheads="1"/>
            </p:cNvSpPr>
            <p:nvPr/>
          </p:nvSpPr>
          <p:spPr bwMode="gray">
            <a:xfrm>
              <a:off x="1276" y="1475"/>
              <a:ext cx="37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fr-FR" sz="3200" b="1">
                  <a:solidFill>
                    <a:schemeClr val="bg1"/>
                  </a:solidFill>
                </a:rPr>
                <a:t>2.</a:t>
              </a:r>
            </a:p>
          </p:txBody>
        </p:sp>
      </p:grpSp>
      <p:grpSp>
        <p:nvGrpSpPr>
          <p:cNvPr id="41007" name="Group 47"/>
          <p:cNvGrpSpPr>
            <a:grpSpLocks/>
          </p:cNvGrpSpPr>
          <p:nvPr/>
        </p:nvGrpSpPr>
        <p:grpSpPr bwMode="auto">
          <a:xfrm>
            <a:off x="2057400" y="3644900"/>
            <a:ext cx="4648200" cy="625475"/>
            <a:chOff x="1152" y="1440"/>
            <a:chExt cx="3360" cy="474"/>
          </a:xfrm>
        </p:grpSpPr>
        <p:sp>
          <p:nvSpPr>
            <p:cNvPr id="41008" name="AutoShape 48"/>
            <p:cNvSpPr>
              <a:spLocks noChangeArrowheads="1"/>
            </p:cNvSpPr>
            <p:nvPr/>
          </p:nvSpPr>
          <p:spPr bwMode="gray">
            <a:xfrm>
              <a:off x="1382" y="1475"/>
              <a:ext cx="3130" cy="421"/>
            </a:xfrm>
            <a:prstGeom prst="roundRect">
              <a:avLst>
                <a:gd name="adj" fmla="val 50000"/>
              </a:avLst>
            </a:prstGeom>
            <a:noFill/>
            <a:ln w="38100" algn="ctr">
              <a:solidFill>
                <a:schemeClr val="accent2"/>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grpSp>
          <p:nvGrpSpPr>
            <p:cNvPr id="41009" name="Group 49"/>
            <p:cNvGrpSpPr>
              <a:grpSpLocks/>
            </p:cNvGrpSpPr>
            <p:nvPr/>
          </p:nvGrpSpPr>
          <p:grpSpPr bwMode="auto">
            <a:xfrm>
              <a:off x="1152" y="1440"/>
              <a:ext cx="581" cy="468"/>
              <a:chOff x="720" y="960"/>
              <a:chExt cx="987" cy="795"/>
            </a:xfrm>
          </p:grpSpPr>
          <p:sp>
            <p:nvSpPr>
              <p:cNvPr id="41010" name="Oval 50"/>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011" name="Oval 51"/>
              <p:cNvSpPr>
                <a:spLocks noChangeArrowheads="1"/>
              </p:cNvSpPr>
              <p:nvPr/>
            </p:nvSpPr>
            <p:spPr bwMode="gray">
              <a:xfrm rot="1758052">
                <a:off x="720" y="960"/>
                <a:ext cx="960" cy="768"/>
              </a:xfrm>
              <a:prstGeom prst="ellipse">
                <a:avLst/>
              </a:prstGeom>
              <a:gradFill rotWithShape="1">
                <a:gsLst>
                  <a:gs pos="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012" name="Oval 52"/>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1013" name="Text Box 53"/>
            <p:cNvSpPr txBox="1">
              <a:spLocks noChangeArrowheads="1"/>
            </p:cNvSpPr>
            <p:nvPr/>
          </p:nvSpPr>
          <p:spPr bwMode="gray">
            <a:xfrm>
              <a:off x="1721" y="1549"/>
              <a:ext cx="1037"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r-FR" sz="2400" b="1" dirty="0" smtClean="0">
                  <a:solidFill>
                    <a:srgbClr val="000000"/>
                  </a:solidFill>
                </a:rPr>
                <a:t>Partners</a:t>
              </a:r>
              <a:endParaRPr lang="en-US" altLang="fr-FR" sz="2400" b="1" dirty="0">
                <a:solidFill>
                  <a:srgbClr val="000000"/>
                </a:solidFill>
              </a:endParaRPr>
            </a:p>
          </p:txBody>
        </p:sp>
        <p:sp>
          <p:nvSpPr>
            <p:cNvPr id="41014" name="Text Box 54"/>
            <p:cNvSpPr txBox="1">
              <a:spLocks noChangeArrowheads="1"/>
            </p:cNvSpPr>
            <p:nvPr/>
          </p:nvSpPr>
          <p:spPr bwMode="gray">
            <a:xfrm>
              <a:off x="1276" y="1475"/>
              <a:ext cx="37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fr-FR" sz="3200" b="1">
                  <a:solidFill>
                    <a:schemeClr val="bg1"/>
                  </a:solidFill>
                </a:rPr>
                <a:t>3.</a:t>
              </a:r>
            </a:p>
          </p:txBody>
        </p:sp>
      </p:grpSp>
      <p:grpSp>
        <p:nvGrpSpPr>
          <p:cNvPr id="41015" name="Group 55"/>
          <p:cNvGrpSpPr>
            <a:grpSpLocks/>
          </p:cNvGrpSpPr>
          <p:nvPr/>
        </p:nvGrpSpPr>
        <p:grpSpPr bwMode="auto">
          <a:xfrm>
            <a:off x="2057400" y="4632325"/>
            <a:ext cx="4648200" cy="625475"/>
            <a:chOff x="1152" y="1440"/>
            <a:chExt cx="3360" cy="474"/>
          </a:xfrm>
        </p:grpSpPr>
        <p:sp>
          <p:nvSpPr>
            <p:cNvPr id="41016" name="AutoShape 56"/>
            <p:cNvSpPr>
              <a:spLocks noChangeArrowheads="1"/>
            </p:cNvSpPr>
            <p:nvPr/>
          </p:nvSpPr>
          <p:spPr bwMode="gray">
            <a:xfrm>
              <a:off x="1382" y="1475"/>
              <a:ext cx="3130" cy="421"/>
            </a:xfrm>
            <a:prstGeom prst="roundRect">
              <a:avLst>
                <a:gd name="adj" fmla="val 50000"/>
              </a:avLst>
            </a:prstGeom>
            <a:noFill/>
            <a:ln w="38100" algn="ctr">
              <a:solidFill>
                <a:schemeClr val="fo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grpSp>
          <p:nvGrpSpPr>
            <p:cNvPr id="41017" name="Group 57"/>
            <p:cNvGrpSpPr>
              <a:grpSpLocks/>
            </p:cNvGrpSpPr>
            <p:nvPr/>
          </p:nvGrpSpPr>
          <p:grpSpPr bwMode="auto">
            <a:xfrm>
              <a:off x="1152" y="1440"/>
              <a:ext cx="581" cy="468"/>
              <a:chOff x="720" y="960"/>
              <a:chExt cx="987" cy="795"/>
            </a:xfrm>
          </p:grpSpPr>
          <p:sp>
            <p:nvSpPr>
              <p:cNvPr id="41018" name="Oval 58"/>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019" name="Oval 59"/>
              <p:cNvSpPr>
                <a:spLocks noChangeArrowheads="1"/>
              </p:cNvSpPr>
              <p:nvPr/>
            </p:nvSpPr>
            <p:spPr bwMode="gray">
              <a:xfrm rot="1758052">
                <a:off x="720" y="960"/>
                <a:ext cx="960" cy="768"/>
              </a:xfrm>
              <a:prstGeom prst="ellipse">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020" name="Oval 60"/>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1021" name="Text Box 61"/>
            <p:cNvSpPr txBox="1">
              <a:spLocks noChangeArrowheads="1"/>
            </p:cNvSpPr>
            <p:nvPr/>
          </p:nvSpPr>
          <p:spPr bwMode="gray">
            <a:xfrm>
              <a:off x="1721" y="1549"/>
              <a:ext cx="1514"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r-FR" sz="2400" b="1" dirty="0" smtClean="0">
                  <a:solidFill>
                    <a:srgbClr val="000000"/>
                  </a:solidFill>
                </a:rPr>
                <a:t>Project Team</a:t>
              </a:r>
              <a:endParaRPr lang="en-US" altLang="fr-FR" sz="2400" b="1" dirty="0">
                <a:solidFill>
                  <a:srgbClr val="000000"/>
                </a:solidFill>
              </a:endParaRPr>
            </a:p>
          </p:txBody>
        </p:sp>
        <p:sp>
          <p:nvSpPr>
            <p:cNvPr id="41022" name="Text Box 62"/>
            <p:cNvSpPr txBox="1">
              <a:spLocks noChangeArrowheads="1"/>
            </p:cNvSpPr>
            <p:nvPr/>
          </p:nvSpPr>
          <p:spPr bwMode="gray">
            <a:xfrm>
              <a:off x="1276" y="1475"/>
              <a:ext cx="37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fr-FR" sz="3200" b="1">
                  <a:solidFill>
                    <a:schemeClr val="bg1"/>
                  </a:solidFill>
                </a:rPr>
                <a:t>4.</a:t>
              </a:r>
            </a:p>
          </p:txBody>
        </p:sp>
      </p:grpSp>
      <p:sp>
        <p:nvSpPr>
          <p:cNvPr id="2" name="Slide Number Placeholder 1"/>
          <p:cNvSpPr>
            <a:spLocks noGrp="1"/>
          </p:cNvSpPr>
          <p:nvPr>
            <p:ph type="sldNum" sz="quarter" idx="12"/>
          </p:nvPr>
        </p:nvSpPr>
        <p:spPr>
          <a:xfrm>
            <a:off x="6758880" y="6564709"/>
            <a:ext cx="2133600" cy="320675"/>
          </a:xfrm>
        </p:spPr>
        <p:txBody>
          <a:bodyPr/>
          <a:lstStyle/>
          <a:p>
            <a:fld id="{CD6CABAA-F415-4522-BAC2-E617608DAD39}" type="slidenum">
              <a:rPr lang="en-US" altLang="fr-FR" smtClean="0"/>
              <a:pPr/>
              <a:t>2</a:t>
            </a:fld>
            <a:endParaRPr lang="en-US" alt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File:La proprietà del signore Giulio proveniente da Cartagine conservata al Bardo di Tun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265" y="1007216"/>
            <a:ext cx="4191372" cy="25085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eaLnBrk="0" hangingPunct="0"/>
            <a:r>
              <a:rPr lang="en-US" altLang="fr-FR" dirty="0" smtClean="0">
                <a:solidFill>
                  <a:schemeClr val="bg1"/>
                </a:solidFill>
              </a:rPr>
              <a:t>World Biggest Collection of Mosaics</a:t>
            </a:r>
            <a:endParaRPr lang="en-US" altLang="fr-FR" dirty="0">
              <a:solidFill>
                <a:schemeClr val="bg1"/>
              </a:solidFill>
            </a:endParaRPr>
          </a:p>
        </p:txBody>
      </p:sp>
      <p:pic>
        <p:nvPicPr>
          <p:cNvPr id="68612" name="Picture 4" descr="File:A mosaic BardoMuseum (13)-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9" y="1001429"/>
            <a:ext cx="2417564" cy="2833083"/>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File:Neptune Roman mosaic Bardo Museum Tun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89040"/>
            <a:ext cx="2832249" cy="2705970"/>
          </a:xfrm>
          <a:prstGeom prst="rect">
            <a:avLst/>
          </a:prstGeom>
          <a:noFill/>
          <a:extLst>
            <a:ext uri="{909E8E84-426E-40DD-AFC4-6F175D3DCCD1}">
              <a14:hiddenFill xmlns:a14="http://schemas.microsoft.com/office/drawing/2010/main">
                <a:solidFill>
                  <a:srgbClr val="FFFFFF"/>
                </a:solidFill>
              </a14:hiddenFill>
            </a:ext>
          </a:extLst>
        </p:spPr>
      </p:pic>
      <p:pic>
        <p:nvPicPr>
          <p:cNvPr id="68616" name="Picture 8" descr="File:Bardo(js)015(j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6498" y="3493772"/>
            <a:ext cx="3770883" cy="1682210"/>
          </a:xfrm>
          <a:prstGeom prst="rect">
            <a:avLst/>
          </a:prstGeom>
          <a:noFill/>
          <a:extLst>
            <a:ext uri="{909E8E84-426E-40DD-AFC4-6F175D3DCCD1}">
              <a14:hiddenFill xmlns:a14="http://schemas.microsoft.com/office/drawing/2010/main">
                <a:solidFill>
                  <a:srgbClr val="FFFFFF"/>
                </a:solidFill>
              </a14:hiddenFill>
            </a:ext>
          </a:extLst>
        </p:spPr>
      </p:pic>
      <p:pic>
        <p:nvPicPr>
          <p:cNvPr id="68618" name="Picture 10" descr="File:Carthage museum mosaic 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3451" y="3493772"/>
            <a:ext cx="2544068" cy="1685782"/>
          </a:xfrm>
          <a:prstGeom prst="rect">
            <a:avLst/>
          </a:prstGeom>
          <a:noFill/>
          <a:extLst>
            <a:ext uri="{909E8E84-426E-40DD-AFC4-6F175D3DCCD1}">
              <a14:hiddenFill xmlns:a14="http://schemas.microsoft.com/office/drawing/2010/main">
                <a:solidFill>
                  <a:srgbClr val="FFFFFF"/>
                </a:solidFill>
              </a14:hiddenFill>
            </a:ext>
          </a:extLst>
        </p:spPr>
      </p:pic>
      <p:pic>
        <p:nvPicPr>
          <p:cNvPr id="68620" name="Picture 12" descr="File:Dionysus at Bardo National Museu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7637" y="958494"/>
            <a:ext cx="2589563" cy="2557224"/>
          </a:xfrm>
          <a:prstGeom prst="rect">
            <a:avLst/>
          </a:prstGeom>
          <a:noFill/>
          <a:extLst>
            <a:ext uri="{909E8E84-426E-40DD-AFC4-6F175D3DCCD1}">
              <a14:hiddenFill xmlns:a14="http://schemas.microsoft.com/office/drawing/2010/main">
                <a:solidFill>
                  <a:srgbClr val="FFFFFF"/>
                </a:solidFill>
              </a14:hiddenFill>
            </a:ext>
          </a:extLst>
        </p:spPr>
      </p:pic>
      <p:pic>
        <p:nvPicPr>
          <p:cNvPr id="68624" name="Picture 16" descr="http://m0.i.pbase.com/v3/93/329493/1/48160370.parisaug05877.JPG"/>
          <p:cNvPicPr>
            <a:picLocks noChangeAspect="1" noChangeArrowheads="1"/>
          </p:cNvPicPr>
          <p:nvPr/>
        </p:nvPicPr>
        <p:blipFill rotWithShape="1">
          <a:blip r:embed="rId9">
            <a:extLst>
              <a:ext uri="{28A0092B-C50C-407E-A947-70E740481C1C}">
                <a14:useLocalDpi xmlns:a14="http://schemas.microsoft.com/office/drawing/2010/main" val="0"/>
              </a:ext>
            </a:extLst>
          </a:blip>
          <a:srcRect t="3718" r="2964" b="5337"/>
          <a:stretch/>
        </p:blipFill>
        <p:spPr bwMode="auto">
          <a:xfrm>
            <a:off x="2806498" y="5175982"/>
            <a:ext cx="3675724" cy="1319028"/>
          </a:xfrm>
          <a:prstGeom prst="rect">
            <a:avLst/>
          </a:prstGeom>
          <a:noFill/>
          <a:extLst>
            <a:ext uri="{909E8E84-426E-40DD-AFC4-6F175D3DCCD1}">
              <a14:hiddenFill xmlns:a14="http://schemas.microsoft.com/office/drawing/2010/main">
                <a:solidFill>
                  <a:srgbClr val="FFFFFF"/>
                </a:solidFill>
              </a14:hiddenFill>
            </a:ext>
          </a:extLst>
        </p:spPr>
      </p:pic>
      <p:pic>
        <p:nvPicPr>
          <p:cNvPr id="68626" name="Picture 18" descr="http://factsanddetails.com/media/2/20120227-Mosaic%20Tunisia_Bardo_Mosaique_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82222" y="5211248"/>
            <a:ext cx="1339153" cy="1283762"/>
          </a:xfrm>
          <a:prstGeom prst="rect">
            <a:avLst/>
          </a:prstGeom>
          <a:noFill/>
          <a:extLst>
            <a:ext uri="{909E8E84-426E-40DD-AFC4-6F175D3DCCD1}">
              <a14:hiddenFill xmlns:a14="http://schemas.microsoft.com/office/drawing/2010/main">
                <a:solidFill>
                  <a:srgbClr val="FFFFFF"/>
                </a:solidFill>
              </a14:hiddenFill>
            </a:ext>
          </a:extLst>
        </p:spPr>
      </p:pic>
      <p:pic>
        <p:nvPicPr>
          <p:cNvPr id="68628" name="Picture 20" descr="http://sfmosaic.com/news/20070129a/a.medusa_30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1375" y="5210755"/>
            <a:ext cx="1296144" cy="12961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6902896" y="6525344"/>
            <a:ext cx="2133600" cy="320675"/>
          </a:xfrm>
        </p:spPr>
        <p:txBody>
          <a:bodyPr/>
          <a:lstStyle/>
          <a:p>
            <a:fld id="{CD6CABAA-F415-4522-BAC2-E617608DAD39}" type="slidenum">
              <a:rPr lang="en-US" altLang="fr-FR" smtClean="0"/>
              <a:pPr/>
              <a:t>3</a:t>
            </a:fld>
            <a:endParaRPr lang="en-US" altLang="fr-FR" dirty="0"/>
          </a:p>
        </p:txBody>
      </p:sp>
    </p:spTree>
    <p:extLst>
      <p:ext uri="{BB962C8B-B14F-4D97-AF65-F5344CB8AC3E}">
        <p14:creationId xmlns:p14="http://schemas.microsoft.com/office/powerpoint/2010/main" val="2580009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Diverse landscape</a:t>
            </a:r>
            <a:endParaRPr lang="fr-FR" dirty="0"/>
          </a:p>
        </p:txBody>
      </p:sp>
      <p:pic>
        <p:nvPicPr>
          <p:cNvPr id="70660" name="Picture 4" descr="https://www.goway.com/media/cache/ce/03/ce03528a47b8773a5f6fc4313d491b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001" y="2440071"/>
            <a:ext cx="2232000" cy="1340502"/>
          </a:xfrm>
          <a:prstGeom prst="rect">
            <a:avLst/>
          </a:prstGeom>
          <a:noFill/>
          <a:extLst>
            <a:ext uri="{909E8E84-426E-40DD-AFC4-6F175D3DCCD1}">
              <a14:hiddenFill xmlns:a14="http://schemas.microsoft.com/office/drawing/2010/main">
                <a:solidFill>
                  <a:srgbClr val="FFFFFF"/>
                </a:solidFill>
              </a14:hiddenFill>
            </a:ext>
          </a:extLst>
        </p:spPr>
      </p:pic>
      <p:pic>
        <p:nvPicPr>
          <p:cNvPr id="70662" name="Picture 6" descr="http://www.planetware.com/photos-large/TUN/tunisia-tunis-carth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53" y="2457400"/>
            <a:ext cx="2232000" cy="1335620"/>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http://www.mirlabs.org/his13/travel_clip_image0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443" y="1037490"/>
            <a:ext cx="3539177" cy="5820510"/>
          </a:xfrm>
          <a:prstGeom prst="rect">
            <a:avLst/>
          </a:prstGeom>
          <a:noFill/>
          <a:extLst>
            <a:ext uri="{909E8E84-426E-40DD-AFC4-6F175D3DCCD1}">
              <a14:hiddenFill xmlns:a14="http://schemas.microsoft.com/office/drawing/2010/main">
                <a:solidFill>
                  <a:srgbClr val="FFFFFF"/>
                </a:solidFill>
              </a14:hiddenFill>
            </a:ext>
          </a:extLst>
        </p:spPr>
      </p:pic>
      <p:pic>
        <p:nvPicPr>
          <p:cNvPr id="70666" name="Picture 10" descr="http://static.panoramio.com/photos/large/129387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3840952"/>
            <a:ext cx="2232000" cy="1340502"/>
          </a:xfrm>
          <a:prstGeom prst="rect">
            <a:avLst/>
          </a:prstGeom>
          <a:noFill/>
          <a:extLst>
            <a:ext uri="{909E8E84-426E-40DD-AFC4-6F175D3DCCD1}">
              <a14:hiddenFill xmlns:a14="http://schemas.microsoft.com/office/drawing/2010/main">
                <a:solidFill>
                  <a:srgbClr val="FFFFFF"/>
                </a:solidFill>
              </a14:hiddenFill>
            </a:ext>
          </a:extLst>
        </p:spPr>
      </p:pic>
      <p:pic>
        <p:nvPicPr>
          <p:cNvPr id="70668" name="Picture 12" descr="http://www.voyages2000.com.tn/cr.fwk/images/products/Product-479-20160131-09323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5239129"/>
            <a:ext cx="2232000" cy="1327048"/>
          </a:xfrm>
          <a:prstGeom prst="rect">
            <a:avLst/>
          </a:prstGeom>
          <a:noFill/>
          <a:extLst>
            <a:ext uri="{909E8E84-426E-40DD-AFC4-6F175D3DCCD1}">
              <a14:hiddenFill xmlns:a14="http://schemas.microsoft.com/office/drawing/2010/main">
                <a:solidFill>
                  <a:srgbClr val="FFFFFF"/>
                </a:solidFill>
              </a14:hiddenFill>
            </a:ext>
          </a:extLst>
        </p:spPr>
      </p:pic>
      <p:pic>
        <p:nvPicPr>
          <p:cNvPr id="70670" name="Picture 14" descr="http://www.evasion-travel.com/img/pictures_contents/chbika-tunisi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753" y="3840939"/>
            <a:ext cx="2232000" cy="1340515"/>
          </a:xfrm>
          <a:prstGeom prst="rect">
            <a:avLst/>
          </a:prstGeom>
          <a:noFill/>
          <a:extLst>
            <a:ext uri="{909E8E84-426E-40DD-AFC4-6F175D3DCCD1}">
              <a14:hiddenFill xmlns:a14="http://schemas.microsoft.com/office/drawing/2010/main">
                <a:solidFill>
                  <a:srgbClr val="FFFFFF"/>
                </a:solidFill>
              </a14:hiddenFill>
            </a:ext>
          </a:extLst>
        </p:spPr>
      </p:pic>
      <p:pic>
        <p:nvPicPr>
          <p:cNvPr id="70674" name="Picture 18" descr="http://share.awp.advences.com/pack/imagespro/1951/RANDONNEE%20DESERT%20TUNISI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753" y="5232558"/>
            <a:ext cx="2232000" cy="1357986"/>
          </a:xfrm>
          <a:prstGeom prst="rect">
            <a:avLst/>
          </a:prstGeom>
          <a:noFill/>
          <a:extLst>
            <a:ext uri="{909E8E84-426E-40DD-AFC4-6F175D3DCCD1}">
              <a14:hiddenFill xmlns:a14="http://schemas.microsoft.com/office/drawing/2010/main">
                <a:solidFill>
                  <a:srgbClr val="FFFFFF"/>
                </a:solidFill>
              </a14:hiddenFill>
            </a:ext>
          </a:extLst>
        </p:spPr>
      </p:pic>
      <p:pic>
        <p:nvPicPr>
          <p:cNvPr id="70676" name="Picture 20" descr="http://www.mte.com.tn/uploads/barnier/44.sidi_bousai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2001" y="1066780"/>
            <a:ext cx="2232000" cy="1312912"/>
          </a:xfrm>
          <a:prstGeom prst="rect">
            <a:avLst/>
          </a:prstGeom>
          <a:noFill/>
          <a:extLst>
            <a:ext uri="{909E8E84-426E-40DD-AFC4-6F175D3DCCD1}">
              <a14:hiddenFill xmlns:a14="http://schemas.microsoft.com/office/drawing/2010/main">
                <a:solidFill>
                  <a:srgbClr val="FFFFFF"/>
                </a:solidFill>
              </a14:hiddenFill>
            </a:ext>
          </a:extLst>
        </p:spPr>
      </p:pic>
      <p:pic>
        <p:nvPicPr>
          <p:cNvPr id="70678" name="Picture 22" descr="https://s-media-cache-ak0.pinimg.com/736x/3b/50/4f/3b504f830d16aa56192fb4562ca8b79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7753" y="1055426"/>
            <a:ext cx="2232000" cy="13356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6902896" y="6525344"/>
            <a:ext cx="2133600" cy="320675"/>
          </a:xfrm>
        </p:spPr>
        <p:txBody>
          <a:bodyPr/>
          <a:lstStyle/>
          <a:p>
            <a:fld id="{CD6CABAA-F415-4522-BAC2-E617608DAD39}" type="slidenum">
              <a:rPr lang="en-US" altLang="fr-FR" smtClean="0"/>
              <a:pPr/>
              <a:t>4</a:t>
            </a:fld>
            <a:endParaRPr lang="en-US" altLang="fr-FR"/>
          </a:p>
        </p:txBody>
      </p:sp>
    </p:spTree>
    <p:extLst>
      <p:ext uri="{BB962C8B-B14F-4D97-AF65-F5344CB8AC3E}">
        <p14:creationId xmlns:p14="http://schemas.microsoft.com/office/powerpoint/2010/main" val="409424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94546"/>
            <a:ext cx="8382000" cy="457200"/>
          </a:xfrm>
        </p:spPr>
        <p:txBody>
          <a:bodyPr/>
          <a:lstStyle/>
          <a:p>
            <a:r>
              <a:rPr lang="fr-FR" dirty="0" smtClean="0"/>
              <a:t>Star Wars filmed in Southern Tunisia</a:t>
            </a:r>
            <a:endParaRPr lang="fr-FR" dirty="0"/>
          </a:p>
        </p:txBody>
      </p:sp>
      <p:pic>
        <p:nvPicPr>
          <p:cNvPr id="71684" name="Picture 4" descr="http://www.tourintunisia.com/wp-content/uploads/2016/03/Mos-esp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7" y="1078466"/>
            <a:ext cx="3834540" cy="2538282"/>
          </a:xfrm>
          <a:prstGeom prst="rect">
            <a:avLst/>
          </a:prstGeom>
          <a:noFill/>
          <a:extLst>
            <a:ext uri="{909E8E84-426E-40DD-AFC4-6F175D3DCCD1}">
              <a14:hiddenFill xmlns:a14="http://schemas.microsoft.com/office/drawing/2010/main">
                <a:solidFill>
                  <a:srgbClr val="FFFFFF"/>
                </a:solidFill>
              </a14:hiddenFill>
            </a:ext>
          </a:extLst>
        </p:spPr>
      </p:pic>
      <p:pic>
        <p:nvPicPr>
          <p:cNvPr id="71686" name="Picture 6" descr="http://assets.nydailynews.com/polopoly_fs/1.1404392.1374340666!/img/httpImage/image.jpg_gen/derivatives/landscape_635/tunisia-star-wars-dec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7" y="3688026"/>
            <a:ext cx="4905694" cy="2821822"/>
          </a:xfrm>
          <a:prstGeom prst="rect">
            <a:avLst/>
          </a:prstGeom>
          <a:noFill/>
          <a:extLst>
            <a:ext uri="{909E8E84-426E-40DD-AFC4-6F175D3DCCD1}">
              <a14:hiddenFill xmlns:a14="http://schemas.microsoft.com/office/drawing/2010/main">
                <a:solidFill>
                  <a:srgbClr val="FFFFFF"/>
                </a:solidFill>
              </a14:hiddenFill>
            </a:ext>
          </a:extLst>
        </p:spPr>
      </p:pic>
      <p:pic>
        <p:nvPicPr>
          <p:cNvPr id="71690" name="Picture 10" descr="https://skift.com/wp-content/uploads/2014/04/tunis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4872" y="1050745"/>
            <a:ext cx="5219128" cy="2538282"/>
          </a:xfrm>
          <a:prstGeom prst="rect">
            <a:avLst/>
          </a:prstGeom>
          <a:noFill/>
          <a:extLst>
            <a:ext uri="{909E8E84-426E-40DD-AFC4-6F175D3DCCD1}">
              <a14:hiddenFill xmlns:a14="http://schemas.microsoft.com/office/drawing/2010/main">
                <a:solidFill>
                  <a:srgbClr val="FFFFFF"/>
                </a:solidFill>
              </a14:hiddenFill>
            </a:ext>
          </a:extLst>
        </p:spPr>
      </p:pic>
      <p:pic>
        <p:nvPicPr>
          <p:cNvPr id="71692" name="Picture 12" descr="http://static.srcdn.com/slir/w368-h547-q90-c368:547/wp-content/uploads/Star-Wars-Logo-New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2393" y="3687662"/>
            <a:ext cx="1503470" cy="2808750"/>
          </a:xfrm>
          <a:prstGeom prst="rect">
            <a:avLst/>
          </a:prstGeom>
          <a:noFill/>
          <a:extLst>
            <a:ext uri="{909E8E84-426E-40DD-AFC4-6F175D3DCCD1}">
              <a14:hiddenFill xmlns:a14="http://schemas.microsoft.com/office/drawing/2010/main">
                <a:solidFill>
                  <a:srgbClr val="FFFFFF"/>
                </a:solidFill>
              </a14:hiddenFill>
            </a:ext>
          </a:extLst>
        </p:spPr>
      </p:pic>
      <p:pic>
        <p:nvPicPr>
          <p:cNvPr id="71694" name="Picture 14" descr="https://tokyofox.files.wordpress.com/2009/08/tunisia-aug-09-10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99" r="9114"/>
          <a:stretch/>
        </p:blipFill>
        <p:spPr bwMode="auto">
          <a:xfrm>
            <a:off x="6516216" y="3687662"/>
            <a:ext cx="2627784" cy="282331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6974904" y="6564709"/>
            <a:ext cx="2133600" cy="320675"/>
          </a:xfrm>
        </p:spPr>
        <p:txBody>
          <a:bodyPr/>
          <a:lstStyle/>
          <a:p>
            <a:fld id="{CD6CABAA-F415-4522-BAC2-E617608DAD39}" type="slidenum">
              <a:rPr lang="en-US" altLang="fr-FR" smtClean="0"/>
              <a:pPr/>
              <a:t>5</a:t>
            </a:fld>
            <a:endParaRPr lang="en-US" altLang="fr-FR"/>
          </a:p>
        </p:txBody>
      </p:sp>
    </p:spTree>
    <p:extLst>
      <p:ext uri="{BB962C8B-B14F-4D97-AF65-F5344CB8AC3E}">
        <p14:creationId xmlns:p14="http://schemas.microsoft.com/office/powerpoint/2010/main" val="3296695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Political and Social Facts</a:t>
            </a:r>
            <a:endParaRPr lang="fr-FR" dirty="0"/>
          </a:p>
        </p:txBody>
      </p:sp>
      <p:pic>
        <p:nvPicPr>
          <p:cNvPr id="69634" name="Picture 2" descr="U.S.-Tunisian Relations Over 200 Years of Friend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907" y="1939670"/>
            <a:ext cx="1466900" cy="1833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6222" y="1371857"/>
            <a:ext cx="8316416" cy="646331"/>
          </a:xfrm>
          <a:prstGeom prst="rect">
            <a:avLst/>
          </a:prstGeom>
        </p:spPr>
        <p:txBody>
          <a:bodyPr wrap="square">
            <a:spAutoFit/>
          </a:bodyPr>
          <a:lstStyle/>
          <a:p>
            <a:r>
              <a:rPr lang="fr-FR" b="0" i="0" dirty="0" smtClean="0">
                <a:solidFill>
                  <a:srgbClr val="1D2129"/>
                </a:solidFill>
                <a:effectLst/>
                <a:latin typeface="helvetica" panose="020B0604020202020204" pitchFamily="34" charset="0"/>
              </a:rPr>
              <a:t>Ibn Khaldoun</a:t>
            </a:r>
            <a:r>
              <a:rPr lang="fr-FR" dirty="0"/>
              <a:t> </a:t>
            </a:r>
            <a:r>
              <a:rPr lang="fr-FR" dirty="0" smtClean="0"/>
              <a:t>(May </a:t>
            </a:r>
            <a:r>
              <a:rPr lang="fr-FR" dirty="0"/>
              <a:t>27, 1332 – March 19, </a:t>
            </a:r>
            <a:r>
              <a:rPr lang="fr-FR" dirty="0" smtClean="0"/>
              <a:t>1406</a:t>
            </a:r>
            <a:r>
              <a:rPr lang="fr-FR" dirty="0" smtClean="0">
                <a:solidFill>
                  <a:srgbClr val="1D2129"/>
                </a:solidFill>
                <a:latin typeface="helvetica" panose="020B0604020202020204" pitchFamily="34" charset="0"/>
              </a:rPr>
              <a:t>)</a:t>
            </a:r>
            <a:r>
              <a:rPr lang="fr-FR" b="0" i="0" dirty="0" smtClean="0">
                <a:solidFill>
                  <a:srgbClr val="1D2129"/>
                </a:solidFill>
                <a:effectLst/>
                <a:latin typeface="helvetica" panose="020B0604020202020204" pitchFamily="34" charset="0"/>
              </a:rPr>
              <a:t> born in Tunis is the father </a:t>
            </a:r>
          </a:p>
          <a:p>
            <a:r>
              <a:rPr lang="fr-FR" b="0" i="0" dirty="0" smtClean="0">
                <a:solidFill>
                  <a:srgbClr val="1D2129"/>
                </a:solidFill>
                <a:effectLst/>
                <a:latin typeface="helvetica" panose="020B0604020202020204" pitchFamily="34" charset="0"/>
              </a:rPr>
              <a:t>of the modern sociology, histography, demography and economics.</a:t>
            </a:r>
            <a:endParaRPr lang="fr-FR" dirty="0">
              <a:solidFill>
                <a:srgbClr val="1D2129"/>
              </a:solidFill>
              <a:latin typeface="helvetica" panose="020B0604020202020204" pitchFamily="34" charset="0"/>
            </a:endParaRPr>
          </a:p>
        </p:txBody>
      </p:sp>
      <p:pic>
        <p:nvPicPr>
          <p:cNvPr id="69636" name="Picture 4" descr="https://upload.wikimedia.org/wikipedia/commons/thumb/3/3a/Kheireddine_Pacha.jpg/220px-Kheireddine_Pach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234" y="4074456"/>
            <a:ext cx="1627956" cy="2360537"/>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http://sara.theellisschool.org/worldciv/museum2007/sarahm/khaldu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7218"/>
            <a:ext cx="1056222" cy="16160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53888" y="2645156"/>
            <a:ext cx="6620878" cy="923330"/>
          </a:xfrm>
          <a:prstGeom prst="rect">
            <a:avLst/>
          </a:prstGeom>
        </p:spPr>
        <p:txBody>
          <a:bodyPr wrap="square">
            <a:spAutoFit/>
          </a:bodyPr>
          <a:lstStyle/>
          <a:p>
            <a:r>
              <a:rPr lang="fr-FR" b="0" i="0" dirty="0" smtClean="0">
                <a:solidFill>
                  <a:srgbClr val="1D2129"/>
                </a:solidFill>
                <a:effectLst/>
                <a:latin typeface="helvetica" panose="020B0604020202020204" pitchFamily="34" charset="0"/>
              </a:rPr>
              <a:t>Tunisia was the first Arab country that has recognized the USA and sign a </a:t>
            </a:r>
            <a:r>
              <a:rPr lang="fr-FR" b="0" i="0" u="sng" dirty="0" smtClean="0">
                <a:solidFill>
                  <a:srgbClr val="1D2129"/>
                </a:solidFill>
                <a:effectLst/>
                <a:latin typeface="helvetica" panose="020B0604020202020204" pitchFamily="34" charset="0"/>
              </a:rPr>
              <a:t>treaty of peace and friendship</a:t>
            </a:r>
            <a:r>
              <a:rPr lang="fr-FR" b="0" i="0" dirty="0" smtClean="0">
                <a:solidFill>
                  <a:srgbClr val="1D2129"/>
                </a:solidFill>
                <a:effectLst/>
                <a:latin typeface="helvetica" panose="020B0604020202020204" pitchFamily="34" charset="0"/>
              </a:rPr>
              <a:t> signed in Tunis august 28, 1797 ( by </a:t>
            </a:r>
            <a:r>
              <a:rPr lang="fr-FR" dirty="0" smtClean="0"/>
              <a:t>John Adams 2</a:t>
            </a:r>
            <a:r>
              <a:rPr lang="fr-FR" baseline="30000" dirty="0" smtClean="0"/>
              <a:t>nd</a:t>
            </a:r>
            <a:r>
              <a:rPr lang="fr-FR" dirty="0" smtClean="0"/>
              <a:t> US president)</a:t>
            </a:r>
            <a:r>
              <a:rPr lang="fr-FR" b="0" i="0" dirty="0" smtClean="0">
                <a:solidFill>
                  <a:srgbClr val="1D2129"/>
                </a:solidFill>
                <a:effectLst/>
                <a:latin typeface="helvetica" panose="020B0604020202020204" pitchFamily="34" charset="0"/>
              </a:rPr>
              <a:t>.</a:t>
            </a:r>
          </a:p>
        </p:txBody>
      </p:sp>
      <p:sp>
        <p:nvSpPr>
          <p:cNvPr id="7" name="Rectangle 6"/>
          <p:cNvSpPr/>
          <p:nvPr/>
        </p:nvSpPr>
        <p:spPr>
          <a:xfrm>
            <a:off x="3419872" y="5477369"/>
            <a:ext cx="6223046" cy="369332"/>
          </a:xfrm>
          <a:prstGeom prst="rect">
            <a:avLst/>
          </a:prstGeom>
        </p:spPr>
        <p:txBody>
          <a:bodyPr wrap="square">
            <a:spAutoFit/>
          </a:bodyPr>
          <a:lstStyle/>
          <a:p>
            <a:r>
              <a:rPr lang="fr-FR" dirty="0" smtClean="0">
                <a:solidFill>
                  <a:srgbClr val="1D2129"/>
                </a:solidFill>
                <a:latin typeface="helvetica" panose="020B0604020202020204" pitchFamily="34" charset="0"/>
              </a:rPr>
              <a:t>Ahmed Bey </a:t>
            </a:r>
            <a:r>
              <a:rPr lang="fr-FR" b="0" i="0" dirty="0" smtClean="0">
                <a:solidFill>
                  <a:srgbClr val="1D2129"/>
                </a:solidFill>
                <a:effectLst/>
                <a:latin typeface="helvetica" panose="020B0604020202020204" pitchFamily="34" charset="0"/>
              </a:rPr>
              <a:t>abolished slavery in 1846. </a:t>
            </a:r>
          </a:p>
        </p:txBody>
      </p:sp>
      <p:pic>
        <p:nvPicPr>
          <p:cNvPr id="69642" name="Picture 10" descr="https://upload.wikimedia.org/wikipedia/commons/thumb/f/f5/Amen_1857_-_First_page.jpg/215px-Amen_1857_-_First_p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2" y="3978414"/>
            <a:ext cx="1241896" cy="15884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94118" y="4186716"/>
            <a:ext cx="6620878" cy="646331"/>
          </a:xfrm>
          <a:prstGeom prst="rect">
            <a:avLst/>
          </a:prstGeom>
        </p:spPr>
        <p:txBody>
          <a:bodyPr wrap="square">
            <a:spAutoFit/>
          </a:bodyPr>
          <a:lstStyle/>
          <a:p>
            <a:r>
              <a:rPr lang="fr-FR" dirty="0" smtClean="0"/>
              <a:t/>
            </a:r>
            <a:br>
              <a:rPr lang="fr-FR" dirty="0" smtClean="0"/>
            </a:br>
            <a:r>
              <a:rPr lang="fr-FR" b="0" i="0" dirty="0" smtClean="0">
                <a:solidFill>
                  <a:srgbClr val="1D2129"/>
                </a:solidFill>
                <a:effectLst/>
                <a:latin typeface="helvetica" panose="020B0604020202020204" pitchFamily="34" charset="0"/>
              </a:rPr>
              <a:t>The first Arab country to have a constitution in 1861.</a:t>
            </a:r>
          </a:p>
        </p:txBody>
      </p:sp>
      <p:sp>
        <p:nvSpPr>
          <p:cNvPr id="3" name="Slide Number Placeholder 2"/>
          <p:cNvSpPr>
            <a:spLocks noGrp="1"/>
          </p:cNvSpPr>
          <p:nvPr>
            <p:ph type="sldNum" sz="quarter" idx="12"/>
          </p:nvPr>
        </p:nvSpPr>
        <p:spPr>
          <a:xfrm>
            <a:off x="6974904" y="6492701"/>
            <a:ext cx="2133600" cy="320675"/>
          </a:xfrm>
        </p:spPr>
        <p:txBody>
          <a:bodyPr/>
          <a:lstStyle/>
          <a:p>
            <a:fld id="{CD6CABAA-F415-4522-BAC2-E617608DAD39}" type="slidenum">
              <a:rPr lang="en-US" altLang="fr-FR" smtClean="0"/>
              <a:pPr/>
              <a:t>6</a:t>
            </a:fld>
            <a:endParaRPr lang="en-US" altLang="fr-FR"/>
          </a:p>
        </p:txBody>
      </p:sp>
    </p:spTree>
    <p:extLst>
      <p:ext uri="{BB962C8B-B14F-4D97-AF65-F5344CB8AC3E}">
        <p14:creationId xmlns:p14="http://schemas.microsoft.com/office/powerpoint/2010/main" val="2132717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The Tunisian Revolution 2011</a:t>
            </a:r>
            <a:endParaRPr lang="fr-FR" dirty="0"/>
          </a:p>
        </p:txBody>
      </p:sp>
      <p:sp>
        <p:nvSpPr>
          <p:cNvPr id="6" name="Rectangle 5"/>
          <p:cNvSpPr/>
          <p:nvPr/>
        </p:nvSpPr>
        <p:spPr>
          <a:xfrm>
            <a:off x="-7666" y="1025726"/>
            <a:ext cx="9311727" cy="1200329"/>
          </a:xfrm>
          <a:prstGeom prst="rect">
            <a:avLst/>
          </a:prstGeom>
        </p:spPr>
        <p:txBody>
          <a:bodyPr wrap="square">
            <a:spAutoFit/>
          </a:bodyPr>
          <a:lstStyle/>
          <a:p>
            <a:r>
              <a:rPr lang="fr-FR" dirty="0" smtClean="0">
                <a:solidFill>
                  <a:srgbClr val="1D2129"/>
                </a:solidFill>
                <a:latin typeface="helvetica" panose="020B0604020202020204" pitchFamily="34" charset="0"/>
              </a:rPr>
              <a:t>The birth place of the arab spring </a:t>
            </a:r>
            <a:r>
              <a:rPr lang="fr-FR" dirty="0" smtClean="0">
                <a:solidFill>
                  <a:srgbClr val="1D2129"/>
                </a:solidFill>
                <a:latin typeface="helvetica" panose="020B0604020202020204" pitchFamily="34" charset="0"/>
              </a:rPr>
              <a:t>movement </a:t>
            </a:r>
            <a:r>
              <a:rPr lang="fr-FR" dirty="0" smtClean="0">
                <a:solidFill>
                  <a:srgbClr val="1D2129"/>
                </a:solidFill>
                <a:latin typeface="helvetica" panose="020B0604020202020204" pitchFamily="34" charset="0"/>
              </a:rPr>
              <a:t>and revolution in January 2011.</a:t>
            </a:r>
          </a:p>
          <a:p>
            <a:r>
              <a:rPr lang="fr-FR" dirty="0">
                <a:solidFill>
                  <a:srgbClr val="1D2129"/>
                </a:solidFill>
                <a:latin typeface="helvetica" panose="020B0604020202020204" pitchFamily="34" charset="0"/>
              </a:rPr>
              <a:t>C</a:t>
            </a:r>
            <a:r>
              <a:rPr lang="fr-FR" dirty="0" smtClean="0">
                <a:solidFill>
                  <a:srgbClr val="1D2129"/>
                </a:solidFill>
                <a:latin typeface="helvetica" panose="020B0604020202020204" pitchFamily="34" charset="0"/>
              </a:rPr>
              <a:t>yberactivists used social media to organize events and share ideas.  </a:t>
            </a:r>
          </a:p>
          <a:p>
            <a:r>
              <a:rPr lang="fr-FR" dirty="0" smtClean="0"/>
              <a:t>Condemning </a:t>
            </a:r>
            <a:r>
              <a:rPr lang="fr-FR" dirty="0" smtClean="0"/>
              <a:t>censorship </a:t>
            </a:r>
            <a:r>
              <a:rPr lang="fr-FR" dirty="0" smtClean="0"/>
              <a:t>(of Books, Newspapers, Tv, Radio, internet) </a:t>
            </a:r>
          </a:p>
          <a:p>
            <a:r>
              <a:rPr lang="fr-FR" dirty="0" smtClean="0"/>
              <a:t>and asking for more freedom </a:t>
            </a:r>
            <a:endParaRPr lang="fr-FR" dirty="0"/>
          </a:p>
        </p:txBody>
      </p:sp>
      <p:pic>
        <p:nvPicPr>
          <p:cNvPr id="72708" name="Picture 4" descr="http://farm8.staticflickr.com/7357/9170637651_343ce98814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653"/>
          <a:stretch/>
        </p:blipFill>
        <p:spPr bwMode="auto">
          <a:xfrm>
            <a:off x="179511" y="4199163"/>
            <a:ext cx="282425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72710" name="Picture 6" descr="http://emajmagazine.com/wp-content/uploads/2012/07/ahm_Medien-e134329706484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231870"/>
            <a:ext cx="4350770" cy="1876617"/>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http://tounesaf.org/wp-content/uploads/2014/11/Tunisia-Revolution.jpg"/>
          <p:cNvPicPr>
            <a:picLocks noChangeAspect="1" noChangeArrowheads="1"/>
          </p:cNvPicPr>
          <p:nvPr/>
        </p:nvPicPr>
        <p:blipFill rotWithShape="1">
          <a:blip r:embed="rId5">
            <a:extLst>
              <a:ext uri="{28A0092B-C50C-407E-A947-70E740481C1C}">
                <a14:useLocalDpi xmlns:a14="http://schemas.microsoft.com/office/drawing/2010/main" val="0"/>
              </a:ext>
            </a:extLst>
          </a:blip>
          <a:srcRect l="5873" r="11354"/>
          <a:stretch/>
        </p:blipFill>
        <p:spPr bwMode="auto">
          <a:xfrm>
            <a:off x="6279727" y="4199163"/>
            <a:ext cx="2571035" cy="2243155"/>
          </a:xfrm>
          <a:prstGeom prst="rect">
            <a:avLst/>
          </a:prstGeom>
          <a:noFill/>
          <a:extLst>
            <a:ext uri="{909E8E84-426E-40DD-AFC4-6F175D3DCCD1}">
              <a14:hiddenFill xmlns:a14="http://schemas.microsoft.com/office/drawing/2010/main">
                <a:solidFill>
                  <a:srgbClr val="FFFFFF"/>
                </a:solidFill>
              </a14:hiddenFill>
            </a:ext>
          </a:extLst>
        </p:spPr>
      </p:pic>
      <p:pic>
        <p:nvPicPr>
          <p:cNvPr id="72714" name="Picture 10" descr="http://270c81.medialib.glogster.com/pbenjamind/media/ff/ffc536d91279e6867eabba0a08f490d2cd5ca39b/the-tunisian-revolution-1-part-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1" y="2226055"/>
            <a:ext cx="4224419" cy="1876617"/>
          </a:xfrm>
          <a:prstGeom prst="rect">
            <a:avLst/>
          </a:prstGeom>
          <a:noFill/>
          <a:extLst>
            <a:ext uri="{909E8E84-426E-40DD-AFC4-6F175D3DCCD1}">
              <a14:hiddenFill xmlns:a14="http://schemas.microsoft.com/office/drawing/2010/main">
                <a:solidFill>
                  <a:srgbClr val="FFFFFF"/>
                </a:solidFill>
              </a14:hiddenFill>
            </a:ext>
          </a:extLst>
        </p:spPr>
      </p:pic>
      <p:pic>
        <p:nvPicPr>
          <p:cNvPr id="72716" name="Picture 12" descr="https://en504asp.files.wordpress.com/2014/08/twitter-egypt-revolution2-322x2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9136" y="4189833"/>
            <a:ext cx="3158125" cy="22415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6974904" y="6564709"/>
            <a:ext cx="2133600" cy="320675"/>
          </a:xfrm>
        </p:spPr>
        <p:txBody>
          <a:bodyPr/>
          <a:lstStyle/>
          <a:p>
            <a:fld id="{CD6CABAA-F415-4522-BAC2-E617608DAD39}" type="slidenum">
              <a:rPr lang="en-US" altLang="fr-FR" smtClean="0"/>
              <a:pPr/>
              <a:t>7</a:t>
            </a:fld>
            <a:endParaRPr lang="en-US" altLang="fr-FR"/>
          </a:p>
        </p:txBody>
      </p:sp>
    </p:spTree>
    <p:extLst>
      <p:ext uri="{BB962C8B-B14F-4D97-AF65-F5344CB8AC3E}">
        <p14:creationId xmlns:p14="http://schemas.microsoft.com/office/powerpoint/2010/main" val="1733935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Internet status in Tunisia</a:t>
            </a:r>
            <a:endParaRPr lang="fr-FR" dirty="0"/>
          </a:p>
        </p:txBody>
      </p:sp>
      <p:sp>
        <p:nvSpPr>
          <p:cNvPr id="5" name="Rectangle 4"/>
          <p:cNvSpPr/>
          <p:nvPr/>
        </p:nvSpPr>
        <p:spPr>
          <a:xfrm>
            <a:off x="179512" y="5233235"/>
            <a:ext cx="5796136" cy="1200329"/>
          </a:xfrm>
          <a:prstGeom prst="rect">
            <a:avLst/>
          </a:prstGeom>
        </p:spPr>
        <p:txBody>
          <a:bodyPr wrap="square">
            <a:spAutoFit/>
          </a:bodyPr>
          <a:lstStyle/>
          <a:p>
            <a:pPr marL="285750" indent="-285750">
              <a:buFont typeface="Arial" panose="020B0604020202020204" pitchFamily="34" charset="0"/>
              <a:buChar char="•"/>
            </a:pPr>
            <a:r>
              <a:rPr lang="fr-FR" b="0" i="0" dirty="0" smtClean="0">
                <a:effectLst/>
                <a:latin typeface="Noto Sans"/>
              </a:rPr>
              <a:t>Penetration : </a:t>
            </a:r>
            <a:r>
              <a:rPr lang="fr-FR" b="1" i="0" dirty="0" smtClean="0">
                <a:effectLst/>
                <a:latin typeface="Noto Sans"/>
              </a:rPr>
              <a:t>48.1 %</a:t>
            </a:r>
            <a:endParaRPr lang="fr-FR" dirty="0">
              <a:latin typeface="Noto Sans"/>
            </a:endParaRPr>
          </a:p>
          <a:p>
            <a:pPr marL="285750" indent="-285750">
              <a:buFont typeface="Arial" panose="020B0604020202020204" pitchFamily="34" charset="0"/>
              <a:buChar char="•"/>
            </a:pPr>
            <a:r>
              <a:rPr lang="fr-FR" b="0" i="0" dirty="0" smtClean="0">
                <a:effectLst/>
                <a:latin typeface="Noto Sans"/>
              </a:rPr>
              <a:t>Total Population : </a:t>
            </a:r>
            <a:r>
              <a:rPr lang="fr-FR" b="1" i="0" dirty="0" smtClean="0">
                <a:effectLst/>
                <a:latin typeface="Noto Sans"/>
              </a:rPr>
              <a:t>11,375,220</a:t>
            </a:r>
            <a:endParaRPr lang="fr-FR" b="0" i="0" dirty="0" smtClean="0">
              <a:effectLst/>
              <a:latin typeface="Noto Sans"/>
            </a:endParaRPr>
          </a:p>
          <a:p>
            <a:pPr marL="285750" indent="-285750">
              <a:buFont typeface="Arial" panose="020B0604020202020204" pitchFamily="34" charset="0"/>
              <a:buChar char="•"/>
            </a:pPr>
            <a:r>
              <a:rPr lang="fr-FR" b="0" i="0" dirty="0" smtClean="0">
                <a:effectLst/>
                <a:latin typeface="Noto Sans"/>
              </a:rPr>
              <a:t>Share of World Internet Users: </a:t>
            </a:r>
            <a:r>
              <a:rPr lang="fr-FR" b="1" i="0" dirty="0" smtClean="0">
                <a:effectLst/>
                <a:latin typeface="Noto Sans"/>
              </a:rPr>
              <a:t>0.2 %</a:t>
            </a:r>
            <a:endParaRPr lang="fr-FR" b="0" i="0" dirty="0" smtClean="0">
              <a:effectLst/>
              <a:latin typeface="Noto Sans"/>
            </a:endParaRPr>
          </a:p>
          <a:p>
            <a:pPr marL="285750" indent="-285750">
              <a:buFont typeface="Arial" panose="020B0604020202020204" pitchFamily="34" charset="0"/>
              <a:buChar char="•"/>
            </a:pPr>
            <a:r>
              <a:rPr lang="fr-FR" b="0" i="0" dirty="0" smtClean="0">
                <a:effectLst/>
                <a:latin typeface="Noto Sans"/>
              </a:rPr>
              <a:t>Internet Users in the World:</a:t>
            </a:r>
            <a:r>
              <a:rPr lang="fr-FR" b="1" i="0" dirty="0" smtClean="0">
                <a:effectLst/>
                <a:latin typeface="Noto Sans"/>
              </a:rPr>
              <a:t>3,424,971,237 </a:t>
            </a:r>
            <a:endParaRPr lang="fr-FR" b="0" i="0" dirty="0">
              <a:effectLst/>
              <a:latin typeface="Noto Sans"/>
            </a:endParaRPr>
          </a:p>
        </p:txBody>
      </p:sp>
      <p:sp>
        <p:nvSpPr>
          <p:cNvPr id="7" name="Rectangle 6"/>
          <p:cNvSpPr/>
          <p:nvPr/>
        </p:nvSpPr>
        <p:spPr>
          <a:xfrm>
            <a:off x="4788024" y="5233235"/>
            <a:ext cx="4153701" cy="2308324"/>
          </a:xfrm>
          <a:prstGeom prst="rect">
            <a:avLst/>
          </a:prstGeom>
        </p:spPr>
        <p:txBody>
          <a:bodyPr wrap="none">
            <a:spAutoFit/>
          </a:bodyPr>
          <a:lstStyle/>
          <a:p>
            <a:pPr marL="285750" indent="-285750" fontAlgn="t">
              <a:buFont typeface="Arial" panose="020B0604020202020204" pitchFamily="34" charset="0"/>
              <a:buChar char="•"/>
            </a:pPr>
            <a:r>
              <a:rPr lang="fr-FR" dirty="0" smtClean="0">
                <a:effectLst/>
                <a:latin typeface="Freight Sans Pro Book"/>
              </a:rPr>
              <a:t>Social Media/ICT Apps Blocked: </a:t>
            </a:r>
            <a:r>
              <a:rPr lang="fr-FR" b="1" dirty="0" smtClean="0">
                <a:effectLst/>
                <a:latin typeface="Freight Sans Pro Book"/>
              </a:rPr>
              <a:t>No</a:t>
            </a:r>
          </a:p>
          <a:p>
            <a:pPr marL="285750" indent="-285750" fontAlgn="t">
              <a:buFont typeface="Arial" panose="020B0604020202020204" pitchFamily="34" charset="0"/>
              <a:buChar char="•"/>
            </a:pPr>
            <a:r>
              <a:rPr lang="fr-FR" dirty="0" smtClean="0">
                <a:effectLst/>
                <a:latin typeface="Freight Sans Pro Book"/>
              </a:rPr>
              <a:t>Political/Social Content Blocked: </a:t>
            </a:r>
            <a:r>
              <a:rPr lang="fr-FR" b="1" dirty="0" smtClean="0">
                <a:effectLst/>
                <a:latin typeface="Freight Sans Pro Book"/>
              </a:rPr>
              <a:t>No</a:t>
            </a:r>
          </a:p>
          <a:p>
            <a:pPr marL="285750" indent="-285750" fontAlgn="t">
              <a:buFont typeface="Arial" panose="020B0604020202020204" pitchFamily="34" charset="0"/>
              <a:buChar char="•"/>
            </a:pPr>
            <a:r>
              <a:rPr lang="fr-FR" dirty="0" smtClean="0">
                <a:effectLst/>
                <a:latin typeface="Freight Sans Pro Book"/>
              </a:rPr>
              <a:t>Bloggers/ICT Users Arrested: </a:t>
            </a:r>
            <a:r>
              <a:rPr lang="fr-FR" b="1" dirty="0" smtClean="0">
                <a:effectLst/>
                <a:latin typeface="Freight Sans Pro Book"/>
              </a:rPr>
              <a:t>Yes</a:t>
            </a:r>
          </a:p>
          <a:p>
            <a:pPr marL="285750" indent="-285750" fontAlgn="t">
              <a:buFont typeface="Arial" panose="020B0604020202020204" pitchFamily="34" charset="0"/>
              <a:buChar char="•"/>
            </a:pPr>
            <a:r>
              <a:rPr lang="fr-FR" dirty="0" smtClean="0">
                <a:effectLst/>
                <a:latin typeface="Freight Sans Pro Book"/>
              </a:rPr>
              <a:t>Freedom Status: </a:t>
            </a:r>
            <a:r>
              <a:rPr lang="fr-FR" b="1" dirty="0" smtClean="0">
                <a:effectLst/>
                <a:latin typeface="Freight Sans Pro Book"/>
              </a:rPr>
              <a:t>Partly Free</a:t>
            </a:r>
          </a:p>
          <a:p>
            <a:pPr fontAlgn="t"/>
            <a:endParaRPr lang="fr-FR" dirty="0" smtClean="0">
              <a:effectLst/>
              <a:latin typeface="Freight Sans Pro Book"/>
            </a:endParaRPr>
          </a:p>
          <a:p>
            <a:pPr fontAlgn="t"/>
            <a:endParaRPr lang="fr-FR" dirty="0" smtClean="0">
              <a:effectLst/>
              <a:latin typeface="Freight Sans Pro Book"/>
            </a:endParaRPr>
          </a:p>
          <a:p>
            <a:pPr fontAlgn="t"/>
            <a:endParaRPr lang="fr-FR" dirty="0" smtClean="0">
              <a:effectLst/>
              <a:latin typeface="Freight Sans Pro Book"/>
            </a:endParaRPr>
          </a:p>
          <a:p>
            <a:pPr fontAlgn="t"/>
            <a:endParaRPr lang="fr-FR" dirty="0">
              <a:effectLst/>
              <a:latin typeface="Freight Sans Pro Book"/>
            </a:endParaRPr>
          </a:p>
        </p:txBody>
      </p:sp>
      <p:pic>
        <p:nvPicPr>
          <p:cNvPr id="8" name="Picture 7"/>
          <p:cNvPicPr>
            <a:picLocks noChangeAspect="1"/>
          </p:cNvPicPr>
          <p:nvPr/>
        </p:nvPicPr>
        <p:blipFill>
          <a:blip r:embed="rId3"/>
          <a:stretch>
            <a:fillRect/>
          </a:stretch>
        </p:blipFill>
        <p:spPr>
          <a:xfrm>
            <a:off x="457200" y="1052736"/>
            <a:ext cx="8042870" cy="4014015"/>
          </a:xfrm>
          <a:prstGeom prst="rect">
            <a:avLst/>
          </a:prstGeom>
        </p:spPr>
      </p:pic>
      <p:sp>
        <p:nvSpPr>
          <p:cNvPr id="3" name="TextBox 2"/>
          <p:cNvSpPr txBox="1"/>
          <p:nvPr/>
        </p:nvSpPr>
        <p:spPr>
          <a:xfrm>
            <a:off x="0" y="6433564"/>
            <a:ext cx="2146742" cy="738664"/>
          </a:xfrm>
          <a:prstGeom prst="rect">
            <a:avLst/>
          </a:prstGeom>
          <a:noFill/>
        </p:spPr>
        <p:txBody>
          <a:bodyPr wrap="none" rtlCol="0">
            <a:spAutoFit/>
          </a:bodyPr>
          <a:lstStyle/>
          <a:p>
            <a:r>
              <a:rPr lang="fr-FR" sz="1200" dirty="0" smtClean="0"/>
              <a:t>Source</a:t>
            </a:r>
            <a:r>
              <a:rPr lang="fr-FR" sz="1200" dirty="0"/>
              <a:t>: </a:t>
            </a:r>
            <a:r>
              <a:rPr lang="fr-FR" sz="1200" dirty="0" smtClean="0"/>
              <a:t>freedomhouse.org</a:t>
            </a:r>
          </a:p>
          <a:p>
            <a:r>
              <a:rPr lang="fr-FR" sz="1200" dirty="0"/>
              <a:t> </a:t>
            </a:r>
            <a:r>
              <a:rPr lang="fr-FR" sz="1200" dirty="0" smtClean="0"/>
              <a:t>            internetlivestats.com</a:t>
            </a:r>
          </a:p>
          <a:p>
            <a:r>
              <a:rPr lang="fr-FR" dirty="0" smtClean="0"/>
              <a:t> </a:t>
            </a:r>
            <a:endParaRPr lang="fr-FR" dirty="0"/>
          </a:p>
        </p:txBody>
      </p:sp>
      <p:sp>
        <p:nvSpPr>
          <p:cNvPr id="4" name="Slide Number Placeholder 3"/>
          <p:cNvSpPr>
            <a:spLocks noGrp="1"/>
          </p:cNvSpPr>
          <p:nvPr>
            <p:ph type="sldNum" sz="quarter" idx="12"/>
          </p:nvPr>
        </p:nvSpPr>
        <p:spPr>
          <a:xfrm>
            <a:off x="6902896" y="6525344"/>
            <a:ext cx="2133600" cy="320675"/>
          </a:xfrm>
        </p:spPr>
        <p:txBody>
          <a:bodyPr/>
          <a:lstStyle/>
          <a:p>
            <a:fld id="{CD6CABAA-F415-4522-BAC2-E617608DAD39}" type="slidenum">
              <a:rPr lang="en-US" altLang="fr-FR" smtClean="0"/>
              <a:pPr/>
              <a:t>8</a:t>
            </a:fld>
            <a:endParaRPr lang="en-US" altLang="fr-FR" dirty="0"/>
          </a:p>
        </p:txBody>
      </p:sp>
    </p:spTree>
    <p:extLst>
      <p:ext uri="{BB962C8B-B14F-4D97-AF65-F5344CB8AC3E}">
        <p14:creationId xmlns:p14="http://schemas.microsoft.com/office/powerpoint/2010/main" val="1376336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Tunisian Mobile Network</a:t>
            </a:r>
            <a:endParaRPr lang="fr-FR" dirty="0"/>
          </a:p>
        </p:txBody>
      </p:sp>
      <p:grpSp>
        <p:nvGrpSpPr>
          <p:cNvPr id="6" name="Group 5"/>
          <p:cNvGrpSpPr/>
          <p:nvPr/>
        </p:nvGrpSpPr>
        <p:grpSpPr>
          <a:xfrm>
            <a:off x="65651" y="1268760"/>
            <a:ext cx="4612704" cy="4680520"/>
            <a:chOff x="179512" y="1484784"/>
            <a:chExt cx="4612704" cy="4680520"/>
          </a:xfrm>
        </p:grpSpPr>
        <p:pic>
          <p:nvPicPr>
            <p:cNvPr id="74754" name="Picture 2" descr="http://www.orange.tn/sites/default/files/4g-tunisie-couverture-4g-orange_0.png"/>
            <p:cNvPicPr>
              <a:picLocks noChangeAspect="1" noChangeArrowheads="1"/>
            </p:cNvPicPr>
            <p:nvPr/>
          </p:nvPicPr>
          <p:blipFill rotWithShape="1">
            <a:blip r:embed="rId3">
              <a:extLst>
                <a:ext uri="{28A0092B-C50C-407E-A947-70E740481C1C}">
                  <a14:useLocalDpi xmlns:a14="http://schemas.microsoft.com/office/drawing/2010/main" val="0"/>
                </a:ext>
              </a:extLst>
            </a:blip>
            <a:srcRect l="2500" t="7003" r="18750" b="1961"/>
            <a:stretch/>
          </p:blipFill>
          <p:spPr bwMode="auto">
            <a:xfrm>
              <a:off x="179512" y="1484784"/>
              <a:ext cx="4536504" cy="4680520"/>
            </a:xfrm>
            <a:prstGeom prst="roundRect">
              <a:avLst>
                <a:gd name="adj" fmla="val 8594"/>
              </a:avLst>
            </a:prstGeom>
            <a:solidFill>
              <a:srgbClr val="FFFFFF">
                <a:shade val="85000"/>
              </a:srgbClr>
            </a:solidFill>
            <a:ln>
              <a:noFill/>
            </a:ln>
            <a:effectLst/>
            <a:extLst/>
          </p:spPr>
        </p:pic>
        <p:sp>
          <p:nvSpPr>
            <p:cNvPr id="4" name="TextBox 3"/>
            <p:cNvSpPr txBox="1"/>
            <p:nvPr/>
          </p:nvSpPr>
          <p:spPr>
            <a:xfrm>
              <a:off x="3756355" y="4221088"/>
              <a:ext cx="1035861" cy="1523494"/>
            </a:xfrm>
            <a:prstGeom prst="rect">
              <a:avLst/>
            </a:prstGeom>
            <a:noFill/>
          </p:spPr>
          <p:txBody>
            <a:bodyPr wrap="none" rtlCol="0">
              <a:spAutoFit/>
            </a:bodyPr>
            <a:lstStyle/>
            <a:p>
              <a:pPr algn="ctr"/>
              <a:r>
                <a:rPr lang="fr-FR" dirty="0" smtClean="0"/>
                <a:t>Network</a:t>
              </a:r>
            </a:p>
            <a:p>
              <a:pPr algn="ctr"/>
              <a:r>
                <a:rPr lang="fr-FR" sz="1900" dirty="0" smtClean="0"/>
                <a:t>4G</a:t>
              </a:r>
            </a:p>
            <a:p>
              <a:pPr algn="ctr"/>
              <a:r>
                <a:rPr lang="fr-FR" sz="1900" dirty="0" smtClean="0"/>
                <a:t>3G</a:t>
              </a:r>
            </a:p>
            <a:p>
              <a:pPr algn="ctr"/>
              <a:r>
                <a:rPr lang="fr-FR" sz="1900" dirty="0" smtClean="0"/>
                <a:t>2G</a:t>
              </a:r>
            </a:p>
            <a:p>
              <a:endParaRPr lang="fr-FR" dirty="0"/>
            </a:p>
          </p:txBody>
        </p:sp>
      </p:grpSp>
      <p:sp>
        <p:nvSpPr>
          <p:cNvPr id="5" name="TextBox 4"/>
          <p:cNvSpPr txBox="1"/>
          <p:nvPr/>
        </p:nvSpPr>
        <p:spPr>
          <a:xfrm>
            <a:off x="4567921" y="1268760"/>
            <a:ext cx="4615366" cy="5632311"/>
          </a:xfrm>
          <a:prstGeom prst="rect">
            <a:avLst/>
          </a:prstGeom>
          <a:noFill/>
        </p:spPr>
        <p:txBody>
          <a:bodyPr wrap="none" rtlCol="0">
            <a:spAutoFit/>
          </a:bodyPr>
          <a:lstStyle/>
          <a:p>
            <a:pPr marL="285750" indent="-285750">
              <a:buFont typeface="Arial" panose="020B0604020202020204" pitchFamily="34" charset="0"/>
              <a:buChar char="•"/>
            </a:pPr>
            <a:r>
              <a:rPr lang="fr-FR" dirty="0" smtClean="0"/>
              <a:t>Most of the tunisian people use mobile </a:t>
            </a:r>
          </a:p>
          <a:p>
            <a:r>
              <a:rPr lang="fr-FR" dirty="0" smtClean="0"/>
              <a:t>    devices to connect to internet.</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The majority of </a:t>
            </a:r>
            <a:r>
              <a:rPr lang="fr-FR" dirty="0" smtClean="0"/>
              <a:t>the </a:t>
            </a:r>
            <a:r>
              <a:rPr lang="fr-FR" dirty="0" smtClean="0"/>
              <a:t>Tunisian territory </a:t>
            </a:r>
          </a:p>
          <a:p>
            <a:r>
              <a:rPr lang="fr-FR" dirty="0" smtClean="0"/>
              <a:t>     is covered with a 3rd generation network</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Data traffic generated is increasing </a:t>
            </a:r>
          </a:p>
          <a:p>
            <a:r>
              <a:rPr lang="fr-FR" dirty="0" smtClean="0"/>
              <a:t>     following the marketing strategy of the </a:t>
            </a:r>
          </a:p>
          <a:p>
            <a:r>
              <a:rPr lang="fr-FR" dirty="0" smtClean="0"/>
              <a:t>     phone operators in Tunisia.</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The number of schools and educational</a:t>
            </a:r>
          </a:p>
          <a:p>
            <a:r>
              <a:rPr lang="fr-FR" dirty="0" smtClean="0"/>
              <a:t>     institutions connected to internet is </a:t>
            </a:r>
          </a:p>
          <a:p>
            <a:r>
              <a:rPr lang="fr-FR" dirty="0" smtClean="0"/>
              <a:t>      still low and unsatisfactory</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To date, </a:t>
            </a:r>
            <a:r>
              <a:rPr lang="fr-FR" b="1" dirty="0" smtClean="0"/>
              <a:t>2200 </a:t>
            </a:r>
            <a:r>
              <a:rPr lang="fr-FR" dirty="0" smtClean="0"/>
              <a:t>out of </a:t>
            </a:r>
            <a:r>
              <a:rPr lang="fr-FR" b="1" dirty="0" smtClean="0"/>
              <a:t>5500</a:t>
            </a:r>
            <a:r>
              <a:rPr lang="fr-FR" dirty="0" smtClean="0"/>
              <a:t> elementary</a:t>
            </a:r>
          </a:p>
          <a:p>
            <a:r>
              <a:rPr lang="fr-FR" dirty="0" smtClean="0"/>
              <a:t>     schools are connected.</a:t>
            </a:r>
          </a:p>
          <a:p>
            <a:endParaRPr lang="fr-FR" dirty="0"/>
          </a:p>
          <a:p>
            <a:endParaRPr lang="fr-FR" dirty="0" smtClean="0"/>
          </a:p>
          <a:p>
            <a:endParaRPr lang="fr-FR" dirty="0" smtClean="0"/>
          </a:p>
          <a:p>
            <a:endParaRPr lang="fr-FR" dirty="0"/>
          </a:p>
        </p:txBody>
      </p:sp>
      <p:sp>
        <p:nvSpPr>
          <p:cNvPr id="3" name="Slide Number Placeholder 2"/>
          <p:cNvSpPr>
            <a:spLocks noGrp="1"/>
          </p:cNvSpPr>
          <p:nvPr>
            <p:ph type="sldNum" sz="quarter" idx="12"/>
          </p:nvPr>
        </p:nvSpPr>
        <p:spPr/>
        <p:txBody>
          <a:bodyPr/>
          <a:lstStyle/>
          <a:p>
            <a:fld id="{CD6CABAA-F415-4522-BAC2-E617608DAD39}" type="slidenum">
              <a:rPr lang="en-US" altLang="fr-FR" smtClean="0"/>
              <a:pPr/>
              <a:t>9</a:t>
            </a:fld>
            <a:endParaRPr lang="en-US" altLang="fr-FR"/>
          </a:p>
        </p:txBody>
      </p:sp>
    </p:spTree>
    <p:extLst>
      <p:ext uri="{BB962C8B-B14F-4D97-AF65-F5344CB8AC3E}">
        <p14:creationId xmlns:p14="http://schemas.microsoft.com/office/powerpoint/2010/main" val="1653483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70Gp_natural_light">
  <a:themeElements>
    <a:clrScheme name="170Gp_natural_light 2">
      <a:dk1>
        <a:srgbClr val="000000"/>
      </a:dk1>
      <a:lt1>
        <a:srgbClr val="FFFFFF"/>
      </a:lt1>
      <a:dk2>
        <a:srgbClr val="26728A"/>
      </a:dk2>
      <a:lt2>
        <a:srgbClr val="DDDDDD"/>
      </a:lt2>
      <a:accent1>
        <a:srgbClr val="9FCAD3"/>
      </a:accent1>
      <a:accent2>
        <a:srgbClr val="9999FF"/>
      </a:accent2>
      <a:accent3>
        <a:srgbClr val="FFFFFF"/>
      </a:accent3>
      <a:accent4>
        <a:srgbClr val="000000"/>
      </a:accent4>
      <a:accent5>
        <a:srgbClr val="CDE1E6"/>
      </a:accent5>
      <a:accent6>
        <a:srgbClr val="8A8AE7"/>
      </a:accent6>
      <a:hlink>
        <a:srgbClr val="71A5DF"/>
      </a:hlink>
      <a:folHlink>
        <a:srgbClr val="F1CA69"/>
      </a:folHlink>
    </a:clrScheme>
    <a:fontScheme name="170Gp_natur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70Gp_natural_light 1">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26728A"/>
        </a:dk2>
        <a:lt2>
          <a:srgbClr val="DDDDDD"/>
        </a:lt2>
        <a:accent1>
          <a:srgbClr val="9FCAD3"/>
        </a:accent1>
        <a:accent2>
          <a:srgbClr val="9999FF"/>
        </a:accent2>
        <a:accent3>
          <a:srgbClr val="FFFFFF"/>
        </a:accent3>
        <a:accent4>
          <a:srgbClr val="000000"/>
        </a:accent4>
        <a:accent5>
          <a:srgbClr val="CDE1E6"/>
        </a:accent5>
        <a:accent6>
          <a:srgbClr val="8A8AE7"/>
        </a:accent6>
        <a:hlink>
          <a:srgbClr val="71A5DF"/>
        </a:hlink>
        <a:folHlink>
          <a:srgbClr val="F1CA69"/>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333399"/>
        </a:dk2>
        <a:lt2>
          <a:srgbClr val="C0C0C0"/>
        </a:lt2>
        <a:accent1>
          <a:srgbClr val="8FABD5"/>
        </a:accent1>
        <a:accent2>
          <a:srgbClr val="F1900F"/>
        </a:accent2>
        <a:accent3>
          <a:srgbClr val="FFFFFF"/>
        </a:accent3>
        <a:accent4>
          <a:srgbClr val="000000"/>
        </a:accent4>
        <a:accent5>
          <a:srgbClr val="C6D2E7"/>
        </a:accent5>
        <a:accent6>
          <a:srgbClr val="DA820C"/>
        </a:accent6>
        <a:hlink>
          <a:srgbClr val="AE0404"/>
        </a:hlink>
        <a:folHlink>
          <a:srgbClr val="0066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cdb2004175gl</Template>
  <TotalTime>1585</TotalTime>
  <Words>1542</Words>
  <Application>Microsoft Office PowerPoint</Application>
  <PresentationFormat>On-screen Show (4:3)</PresentationFormat>
  <Paragraphs>190</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Freight Sans Pro Book</vt:lpstr>
      <vt:lpstr>helvetica</vt:lpstr>
      <vt:lpstr>Noto Sans</vt:lpstr>
      <vt:lpstr>Verdana</vt:lpstr>
      <vt:lpstr>Wingdings</vt:lpstr>
      <vt:lpstr>170Gp_natural_light</vt:lpstr>
      <vt:lpstr>Connect Tunisia</vt:lpstr>
      <vt:lpstr>Outlines</vt:lpstr>
      <vt:lpstr>World Biggest Collection of Mosaics</vt:lpstr>
      <vt:lpstr>Diverse landscape</vt:lpstr>
      <vt:lpstr>Star Wars filmed in Southern Tunisia</vt:lpstr>
      <vt:lpstr>Political and Social Facts</vt:lpstr>
      <vt:lpstr>The Tunisian Revolution 2011</vt:lpstr>
      <vt:lpstr>Internet status in Tunisia</vt:lpstr>
      <vt:lpstr>Tunisian Mobile Network</vt:lpstr>
      <vt:lpstr>Project Goals 1/4</vt:lpstr>
      <vt:lpstr>Project Goals 2/4</vt:lpstr>
      <vt:lpstr>Project Goals 3/4</vt:lpstr>
      <vt:lpstr>Project Goals 4/4</vt:lpstr>
      <vt:lpstr>Our Partners</vt:lpstr>
      <vt:lpstr>The IEEE SIGHT Tunisia team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Conencting Tunisia</dc:title>
  <dc:creator>TEIN</dc:creator>
  <cp:lastModifiedBy>TEIN</cp:lastModifiedBy>
  <cp:revision>77</cp:revision>
  <dcterms:created xsi:type="dcterms:W3CDTF">2016-07-27T08:27:43Z</dcterms:created>
  <dcterms:modified xsi:type="dcterms:W3CDTF">2016-07-28T14:49:52Z</dcterms:modified>
</cp:coreProperties>
</file>