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5"/>
  </p:sldMasterIdLst>
  <p:notesMasterIdLst>
    <p:notesMasterId r:id="rId24"/>
  </p:notesMasterIdLst>
  <p:handoutMasterIdLst>
    <p:handoutMasterId r:id="rId25"/>
  </p:handoutMasterIdLst>
  <p:sldIdLst>
    <p:sldId id="257" r:id="rId6"/>
    <p:sldId id="294" r:id="rId7"/>
    <p:sldId id="285" r:id="rId8"/>
    <p:sldId id="295" r:id="rId9"/>
    <p:sldId id="293" r:id="rId10"/>
    <p:sldId id="289" r:id="rId11"/>
    <p:sldId id="290" r:id="rId12"/>
    <p:sldId id="291" r:id="rId13"/>
    <p:sldId id="281" r:id="rId14"/>
    <p:sldId id="292" r:id="rId15"/>
    <p:sldId id="284" r:id="rId16"/>
    <p:sldId id="283" r:id="rId17"/>
    <p:sldId id="288" r:id="rId18"/>
    <p:sldId id="286" r:id="rId19"/>
    <p:sldId id="298" r:id="rId20"/>
    <p:sldId id="296" r:id="rId21"/>
    <p:sldId id="299" r:id="rId22"/>
    <p:sldId id="287"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55" userDrawn="1">
          <p15:clr>
            <a:srgbClr val="A4A3A4"/>
          </p15:clr>
        </p15:guide>
        <p15:guide id="4" pos="39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3A77"/>
    <a:srgbClr val="0F80A7"/>
    <a:srgbClr val="FCB130"/>
    <a:srgbClr val="3D8704"/>
    <a:srgbClr val="595959"/>
    <a:srgbClr val="16A4DE"/>
    <a:srgbClr val="68696D"/>
    <a:srgbClr val="58A618"/>
    <a:srgbClr val="B5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29" autoAdjust="0"/>
    <p:restoredTop sz="76606" autoAdjust="0"/>
  </p:normalViewPr>
  <p:slideViewPr>
    <p:cSldViewPr>
      <p:cViewPr varScale="1">
        <p:scale>
          <a:sx n="85" d="100"/>
          <a:sy n="85" d="100"/>
        </p:scale>
        <p:origin x="1968" y="168"/>
      </p:cViewPr>
      <p:guideLst>
        <p:guide orient="horz" pos="2160"/>
        <p:guide pos="3840"/>
        <p:guide orient="horz" pos="255"/>
        <p:guide pos="393"/>
      </p:guideLst>
    </p:cSldViewPr>
  </p:slideViewPr>
  <p:outlineViewPr>
    <p:cViewPr>
      <p:scale>
        <a:sx n="33" d="100"/>
        <a:sy n="33" d="100"/>
      </p:scale>
      <p:origin x="0" y="-400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772" y="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E694D8-3872-4807-A15C-F4B7942F6379}" type="datetimeFigureOut">
              <a:rPr lang="en-CA" smtClean="0"/>
              <a:t>2023-11-13</a:t>
            </a:fld>
            <a:endParaRPr lang="en-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2DE8CE-452B-4069-A95B-2C6E98B95EC7}" type="slidenum">
              <a:rPr lang="en-CA" smtClean="0"/>
              <a:t>‹#›</a:t>
            </a:fld>
            <a:endParaRPr lang="en-CA" dirty="0"/>
          </a:p>
        </p:txBody>
      </p:sp>
    </p:spTree>
    <p:extLst>
      <p:ext uri="{BB962C8B-B14F-4D97-AF65-F5344CB8AC3E}">
        <p14:creationId xmlns:p14="http://schemas.microsoft.com/office/powerpoint/2010/main" val="2602668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990E1D2-32BC-48BA-A8ED-17B09F55C431}" type="datetimeFigureOut">
              <a:rPr lang="en-US"/>
              <a:pPr>
                <a:defRPr/>
              </a:pPr>
              <a:t>11/13/23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825E8E9-99ED-4478-A2EE-814BBFEC56BD}" type="slidenum">
              <a:rPr lang="en-US"/>
              <a:pPr>
                <a:defRPr/>
              </a:pPr>
              <a:t>‹#›</a:t>
            </a:fld>
            <a:endParaRPr lang="en-US" dirty="0"/>
          </a:p>
        </p:txBody>
      </p:sp>
    </p:spTree>
    <p:extLst>
      <p:ext uri="{BB962C8B-B14F-4D97-AF65-F5344CB8AC3E}">
        <p14:creationId xmlns:p14="http://schemas.microsoft.com/office/powerpoint/2010/main" val="6908986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Sensitivity analyses done previously</a:t>
            </a:r>
          </a:p>
          <a:p>
            <a:pPr lvl="1"/>
            <a:r>
              <a:rPr lang="en-US" dirty="0"/>
              <a:t>Changed timeframe for secondary transmission (2-14 days)</a:t>
            </a:r>
          </a:p>
          <a:p>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3</a:t>
            </a:fld>
            <a:endParaRPr lang="en-US" dirty="0"/>
          </a:p>
        </p:txBody>
      </p:sp>
    </p:spTree>
    <p:extLst>
      <p:ext uri="{BB962C8B-B14F-4D97-AF65-F5344CB8AC3E}">
        <p14:creationId xmlns:p14="http://schemas.microsoft.com/office/powerpoint/2010/main" val="1876314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Sensitivity analyses done previously</a:t>
            </a:r>
          </a:p>
          <a:p>
            <a:pPr lvl="1"/>
            <a:r>
              <a:rPr lang="en-US" dirty="0"/>
              <a:t>Changed timeframe for secondary transmission (2-14 days)</a:t>
            </a:r>
          </a:p>
          <a:p>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4</a:t>
            </a:fld>
            <a:endParaRPr lang="en-US" dirty="0"/>
          </a:p>
        </p:txBody>
      </p:sp>
    </p:spTree>
    <p:extLst>
      <p:ext uri="{BB962C8B-B14F-4D97-AF65-F5344CB8AC3E}">
        <p14:creationId xmlns:p14="http://schemas.microsoft.com/office/powerpoint/2010/main" val="47134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Sensitivity analyses done previously</a:t>
            </a:r>
          </a:p>
          <a:p>
            <a:pPr lvl="1"/>
            <a:r>
              <a:rPr lang="en-US" dirty="0"/>
              <a:t>Changed timeframe for secondary transmission (2-14 days)</a:t>
            </a:r>
          </a:p>
          <a:p>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5</a:t>
            </a:fld>
            <a:endParaRPr lang="en-US" dirty="0"/>
          </a:p>
        </p:txBody>
      </p:sp>
    </p:spTree>
    <p:extLst>
      <p:ext uri="{BB962C8B-B14F-4D97-AF65-F5344CB8AC3E}">
        <p14:creationId xmlns:p14="http://schemas.microsoft.com/office/powerpoint/2010/main" val="2708212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Sensitivity analyses done previously</a:t>
            </a:r>
          </a:p>
          <a:p>
            <a:pPr lvl="1"/>
            <a:r>
              <a:rPr lang="en-US" dirty="0"/>
              <a:t>Changed timeframe for secondary transmission (2-14 days)</a:t>
            </a:r>
          </a:p>
          <a:p>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6</a:t>
            </a:fld>
            <a:endParaRPr lang="en-US" dirty="0"/>
          </a:p>
        </p:txBody>
      </p:sp>
    </p:spTree>
    <p:extLst>
      <p:ext uri="{BB962C8B-B14F-4D97-AF65-F5344CB8AC3E}">
        <p14:creationId xmlns:p14="http://schemas.microsoft.com/office/powerpoint/2010/main" val="3477858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Sensitivity analyses done previously</a:t>
            </a:r>
          </a:p>
          <a:p>
            <a:pPr lvl="1"/>
            <a:r>
              <a:rPr lang="en-US" dirty="0"/>
              <a:t>Changed timeframe for secondary transmission (2-14 days)</a:t>
            </a:r>
          </a:p>
          <a:p>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9</a:t>
            </a:fld>
            <a:endParaRPr lang="en-US" dirty="0"/>
          </a:p>
        </p:txBody>
      </p:sp>
    </p:spTree>
    <p:extLst>
      <p:ext uri="{BB962C8B-B14F-4D97-AF65-F5344CB8AC3E}">
        <p14:creationId xmlns:p14="http://schemas.microsoft.com/office/powerpoint/2010/main" val="1841045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Sensitivity analyses done previously</a:t>
            </a:r>
          </a:p>
          <a:p>
            <a:pPr lvl="1"/>
            <a:r>
              <a:rPr lang="en-US" dirty="0"/>
              <a:t>Changed timeframe for secondary transmission (2-14 days)</a:t>
            </a:r>
          </a:p>
          <a:p>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10</a:t>
            </a:fld>
            <a:endParaRPr lang="en-US" dirty="0"/>
          </a:p>
        </p:txBody>
      </p:sp>
    </p:spTree>
    <p:extLst>
      <p:ext uri="{BB962C8B-B14F-4D97-AF65-F5344CB8AC3E}">
        <p14:creationId xmlns:p14="http://schemas.microsoft.com/office/powerpoint/2010/main" val="2536954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Sensitivity analyses done previously</a:t>
            </a:r>
          </a:p>
          <a:p>
            <a:pPr lvl="1"/>
            <a:r>
              <a:rPr lang="en-US" dirty="0"/>
              <a:t>Changed timeframe for secondary transmission (2-14 days)</a:t>
            </a:r>
          </a:p>
          <a:p>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11</a:t>
            </a:fld>
            <a:endParaRPr lang="en-US" dirty="0"/>
          </a:p>
        </p:txBody>
      </p:sp>
    </p:spTree>
    <p:extLst>
      <p:ext uri="{BB962C8B-B14F-4D97-AF65-F5344CB8AC3E}">
        <p14:creationId xmlns:p14="http://schemas.microsoft.com/office/powerpoint/2010/main" val="3795903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Sensitivity analyses done previously</a:t>
            </a:r>
          </a:p>
          <a:p>
            <a:pPr lvl="1"/>
            <a:r>
              <a:rPr lang="en-US" dirty="0"/>
              <a:t>Changed timeframe for secondary transmission (2-14 days)</a:t>
            </a:r>
          </a:p>
          <a:p>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12</a:t>
            </a:fld>
            <a:endParaRPr lang="en-US" dirty="0"/>
          </a:p>
        </p:txBody>
      </p:sp>
    </p:spTree>
    <p:extLst>
      <p:ext uri="{BB962C8B-B14F-4D97-AF65-F5344CB8AC3E}">
        <p14:creationId xmlns:p14="http://schemas.microsoft.com/office/powerpoint/2010/main" val="1804950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study adds to this a little … </a:t>
            </a:r>
          </a:p>
          <a:p>
            <a:endParaRPr lang="en-US" dirty="0"/>
          </a:p>
          <a:p>
            <a:r>
              <a:rPr lang="en-US" dirty="0"/>
              <a:t>-- static vs dynamic</a:t>
            </a:r>
          </a:p>
          <a:p>
            <a:r>
              <a:rPr lang="en-US" dirty="0"/>
              <a:t>-- staff case detections did not count towards infection pressure</a:t>
            </a:r>
          </a:p>
        </p:txBody>
      </p:sp>
      <p:sp>
        <p:nvSpPr>
          <p:cNvPr id="4" name="Slide Number Placeholder 3"/>
          <p:cNvSpPr>
            <a:spLocks noGrp="1"/>
          </p:cNvSpPr>
          <p:nvPr>
            <p:ph type="sldNum" sz="quarter" idx="5"/>
          </p:nvPr>
        </p:nvSpPr>
        <p:spPr/>
        <p:txBody>
          <a:bodyPr/>
          <a:lstStyle/>
          <a:p>
            <a:pPr>
              <a:defRPr/>
            </a:pPr>
            <a:fld id="{7825E8E9-99ED-4478-A2EE-814BBFEC56BD}" type="slidenum">
              <a:rPr lang="en-US" smtClean="0"/>
              <a:pPr>
                <a:defRPr/>
              </a:pPr>
              <a:t>14</a:t>
            </a:fld>
            <a:endParaRPr lang="en-US" dirty="0"/>
          </a:p>
        </p:txBody>
      </p:sp>
    </p:spTree>
    <p:extLst>
      <p:ext uri="{BB962C8B-B14F-4D97-AF65-F5344CB8AC3E}">
        <p14:creationId xmlns:p14="http://schemas.microsoft.com/office/powerpoint/2010/main" val="2291008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812800" y="4725144"/>
            <a:ext cx="8128000" cy="381000"/>
          </a:xfrm>
        </p:spPr>
        <p:txBody>
          <a:bodyPr/>
          <a:lstStyle>
            <a:lvl1pPr marL="0" indent="0">
              <a:buNone/>
              <a:defRPr sz="2000" baseline="0"/>
            </a:lvl1pPr>
          </a:lstStyle>
          <a:p>
            <a:pPr lvl="0"/>
            <a:r>
              <a:rPr lang="en-CA" dirty="0"/>
              <a:t>&lt;add presenter name here&gt;</a:t>
            </a:r>
          </a:p>
        </p:txBody>
      </p:sp>
      <p:sp>
        <p:nvSpPr>
          <p:cNvPr id="16" name="Text Placeholder 13"/>
          <p:cNvSpPr>
            <a:spLocks noGrp="1"/>
          </p:cNvSpPr>
          <p:nvPr>
            <p:ph type="body" sz="quarter" idx="11" hasCustomPrompt="1"/>
          </p:nvPr>
        </p:nvSpPr>
        <p:spPr>
          <a:xfrm>
            <a:off x="812800" y="6021288"/>
            <a:ext cx="8128000" cy="381000"/>
          </a:xfrm>
        </p:spPr>
        <p:txBody>
          <a:bodyPr/>
          <a:lstStyle>
            <a:lvl1pPr marL="0" indent="0">
              <a:buNone/>
              <a:defRPr sz="2000" baseline="0"/>
            </a:lvl1pPr>
          </a:lstStyle>
          <a:p>
            <a:pPr lvl="0"/>
            <a:r>
              <a:rPr lang="en-CA" dirty="0"/>
              <a:t>&lt;add the date here&gt;</a:t>
            </a:r>
          </a:p>
        </p:txBody>
      </p:sp>
      <p:sp>
        <p:nvSpPr>
          <p:cNvPr id="17" name="Text Placeholder 13"/>
          <p:cNvSpPr>
            <a:spLocks noGrp="1"/>
          </p:cNvSpPr>
          <p:nvPr>
            <p:ph type="body" sz="quarter" idx="12" hasCustomPrompt="1"/>
          </p:nvPr>
        </p:nvSpPr>
        <p:spPr>
          <a:xfrm>
            <a:off x="812800" y="6453336"/>
            <a:ext cx="8128000" cy="381000"/>
          </a:xfrm>
        </p:spPr>
        <p:txBody>
          <a:bodyPr/>
          <a:lstStyle>
            <a:lvl1pPr marL="0" indent="0">
              <a:buNone/>
              <a:defRPr sz="2000" baseline="0"/>
            </a:lvl1pPr>
          </a:lstStyle>
          <a:p>
            <a:pPr lvl="0"/>
            <a:r>
              <a:rPr lang="en-CA" dirty="0"/>
              <a:t>&lt;add the meeting or event name here&gt;</a:t>
            </a:r>
          </a:p>
        </p:txBody>
      </p:sp>
      <p:sp>
        <p:nvSpPr>
          <p:cNvPr id="8" name="Text Placeholder 13"/>
          <p:cNvSpPr>
            <a:spLocks noGrp="1"/>
          </p:cNvSpPr>
          <p:nvPr>
            <p:ph type="body" sz="quarter" idx="13" hasCustomPrompt="1"/>
          </p:nvPr>
        </p:nvSpPr>
        <p:spPr>
          <a:xfrm>
            <a:off x="815413" y="5157192"/>
            <a:ext cx="8128000" cy="381000"/>
          </a:xfrm>
        </p:spPr>
        <p:txBody>
          <a:bodyPr/>
          <a:lstStyle>
            <a:lvl1pPr marL="0" indent="0">
              <a:buNone/>
              <a:defRPr sz="2000" baseline="0"/>
            </a:lvl1pPr>
          </a:lstStyle>
          <a:p>
            <a:pPr lvl="0"/>
            <a:r>
              <a:rPr lang="en-CA" dirty="0"/>
              <a:t>&lt;add second presenter name here, if needed&gt;</a:t>
            </a:r>
          </a:p>
        </p:txBody>
      </p:sp>
      <p:sp>
        <p:nvSpPr>
          <p:cNvPr id="9" name="Text Placeholder 13"/>
          <p:cNvSpPr>
            <a:spLocks noGrp="1"/>
          </p:cNvSpPr>
          <p:nvPr>
            <p:ph type="body" sz="quarter" idx="14" hasCustomPrompt="1"/>
          </p:nvPr>
        </p:nvSpPr>
        <p:spPr>
          <a:xfrm>
            <a:off x="815413" y="5589240"/>
            <a:ext cx="8128000" cy="381000"/>
          </a:xfrm>
        </p:spPr>
        <p:txBody>
          <a:bodyPr/>
          <a:lstStyle>
            <a:lvl1pPr marL="0" indent="0">
              <a:buNone/>
              <a:defRPr sz="2000" baseline="0"/>
            </a:lvl1pPr>
          </a:lstStyle>
          <a:p>
            <a:pPr lvl="0"/>
            <a:r>
              <a:rPr lang="en-CA" dirty="0"/>
              <a:t>&lt;add third presenter name here, if needed &gt;</a:t>
            </a:r>
          </a:p>
        </p:txBody>
      </p:sp>
      <p:pic>
        <p:nvPicPr>
          <p:cNvPr id="1026" name="Picture 2" descr="PHO logo"/>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66571" y="188648"/>
            <a:ext cx="4271068" cy="8640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owerPoint Template_big-07.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5825"/>
          <a:stretch/>
        </p:blipFill>
        <p:spPr>
          <a:xfrm>
            <a:off x="634110" y="997886"/>
            <a:ext cx="10272464" cy="3536918"/>
          </a:xfrm>
          <a:prstGeom prst="rect">
            <a:avLst/>
          </a:prstGeom>
        </p:spPr>
      </p:pic>
      <p:sp>
        <p:nvSpPr>
          <p:cNvPr id="18" name="Title 1"/>
          <p:cNvSpPr>
            <a:spLocks noGrp="1"/>
          </p:cNvSpPr>
          <p:nvPr>
            <p:ph type="title" hasCustomPrompt="1"/>
          </p:nvPr>
        </p:nvSpPr>
        <p:spPr>
          <a:xfrm>
            <a:off x="812800" y="1916832"/>
            <a:ext cx="7947496" cy="1944216"/>
          </a:xfrm>
        </p:spPr>
        <p:txBody>
          <a:bodyPr/>
          <a:lstStyle>
            <a:lvl1pPr>
              <a:defRPr baseline="0">
                <a:solidFill>
                  <a:schemeClr val="bg1"/>
                </a:solidFill>
              </a:defRPr>
            </a:lvl1pPr>
          </a:lstStyle>
          <a:p>
            <a:r>
              <a:rPr lang="en-US" dirty="0"/>
              <a:t>Click to Add Title</a:t>
            </a:r>
            <a:endParaRPr lang="en-CA" dirty="0"/>
          </a:p>
        </p:txBody>
      </p:sp>
    </p:spTree>
    <p:extLst>
      <p:ext uri="{BB962C8B-B14F-4D97-AF65-F5344CB8AC3E}">
        <p14:creationId xmlns:p14="http://schemas.microsoft.com/office/powerpoint/2010/main" val="248821622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8" name="Title 2"/>
          <p:cNvSpPr>
            <a:spLocks noGrp="1"/>
          </p:cNvSpPr>
          <p:nvPr>
            <p:ph type="title" hasCustomPrompt="1"/>
          </p:nvPr>
        </p:nvSpPr>
        <p:spPr>
          <a:xfrm>
            <a:off x="551384" y="-383049"/>
            <a:ext cx="10972800" cy="371093"/>
          </a:xfrm>
        </p:spPr>
        <p:txBody>
          <a:bodyPr/>
          <a:lstStyle>
            <a:lvl1pPr>
              <a:defRPr/>
            </a:lvl1pPr>
          </a:lstStyle>
          <a:p>
            <a:r>
              <a:rPr lang="en-US" dirty="0"/>
              <a:t>Hidden Title</a:t>
            </a:r>
            <a:endParaRPr lang="en-CA" dirty="0"/>
          </a:p>
        </p:txBody>
      </p:sp>
      <p:pic>
        <p:nvPicPr>
          <p:cNvPr id="7" name="Picture 6"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11498189" cy="628232"/>
          </a:xfrm>
          <a:prstGeom prst="rect">
            <a:avLst/>
          </a:prstGeom>
        </p:spPr>
      </p:pic>
      <p:sp>
        <p:nvSpPr>
          <p:cNvPr id="5" name="Slide Number Placeholder 5"/>
          <p:cNvSpPr>
            <a:spLocks noGrp="1"/>
          </p:cNvSpPr>
          <p:nvPr>
            <p:ph type="sldNum" sz="quarter" idx="12"/>
          </p:nvPr>
        </p:nvSpPr>
        <p:spPr>
          <a:xfrm>
            <a:off x="11027072" y="6514703"/>
            <a:ext cx="1117600"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4" name="TextBox 3"/>
          <p:cNvSpPr txBox="1"/>
          <p:nvPr userDrawn="1"/>
        </p:nvSpPr>
        <p:spPr>
          <a:xfrm>
            <a:off x="330719" y="6532581"/>
            <a:ext cx="3413032" cy="246221"/>
          </a:xfrm>
          <a:prstGeom prst="rect">
            <a:avLst/>
          </a:prstGeom>
          <a:noFill/>
        </p:spPr>
        <p:txBody>
          <a:bodyPr wrap="square" rtlCol="0">
            <a:spAutoFit/>
          </a:bodyPr>
          <a:lstStyle/>
          <a:p>
            <a:r>
              <a:rPr lang="en-US" sz="1000" dirty="0">
                <a:solidFill>
                  <a:schemeClr val="bg1"/>
                </a:solidFill>
              </a:rPr>
              <a:t>PublicHealthOntario.ca</a:t>
            </a:r>
          </a:p>
        </p:txBody>
      </p:sp>
      <p:sp>
        <p:nvSpPr>
          <p:cNvPr id="3" name="Picture Placeholder 2"/>
          <p:cNvSpPr>
            <a:spLocks noGrp="1"/>
          </p:cNvSpPr>
          <p:nvPr>
            <p:ph type="pic" sz="quarter" idx="13" hasCustomPrompt="1"/>
          </p:nvPr>
        </p:nvSpPr>
        <p:spPr>
          <a:xfrm>
            <a:off x="0" y="0"/>
            <a:ext cx="12192000" cy="6381750"/>
          </a:xfrm>
        </p:spPr>
        <p:txBody>
          <a:bodyPr/>
          <a:lstStyle>
            <a:lvl1pPr>
              <a:defRPr baseline="0"/>
            </a:lvl1pPr>
          </a:lstStyle>
          <a:p>
            <a:r>
              <a:rPr lang="en-US" dirty="0"/>
              <a:t>Click icon to add picture, if source statement is required add a References slide at the end of the presentation and include there.</a:t>
            </a:r>
            <a:endParaRPr lang="en-CA" dirty="0"/>
          </a:p>
        </p:txBody>
      </p:sp>
    </p:spTree>
    <p:extLst>
      <p:ext uri="{BB962C8B-B14F-4D97-AF65-F5344CB8AC3E}">
        <p14:creationId xmlns:p14="http://schemas.microsoft.com/office/powerpoint/2010/main" val="220156282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idden title w/Full slide im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551384" y="-383049"/>
            <a:ext cx="10972800" cy="371093"/>
          </a:xfrm>
        </p:spPr>
        <p:txBody>
          <a:bodyPr/>
          <a:lstStyle>
            <a:lvl1pPr>
              <a:defRPr/>
            </a:lvl1pPr>
          </a:lstStyle>
          <a:p>
            <a:r>
              <a:rPr lang="en-US" dirty="0"/>
              <a:t>Hidden Title</a:t>
            </a:r>
            <a:endParaRPr lang="en-CA" dirty="0"/>
          </a:p>
        </p:txBody>
      </p:sp>
      <p:sp>
        <p:nvSpPr>
          <p:cNvPr id="5" name="Picture Placeholder 4"/>
          <p:cNvSpPr>
            <a:spLocks noGrp="1"/>
          </p:cNvSpPr>
          <p:nvPr>
            <p:ph type="pic" sz="quarter" idx="10" hasCustomPrompt="1"/>
          </p:nvPr>
        </p:nvSpPr>
        <p:spPr>
          <a:xfrm>
            <a:off x="0" y="-11956"/>
            <a:ext cx="12192000" cy="6858000"/>
          </a:xfrm>
        </p:spPr>
        <p:txBody>
          <a:bodyPr/>
          <a:lstStyle>
            <a:lvl1pPr marL="0" indent="0">
              <a:buNone/>
              <a:defRPr baseline="0"/>
            </a:lvl1pPr>
          </a:lstStyle>
          <a:p>
            <a:r>
              <a:rPr lang="en-US" dirty="0"/>
              <a:t>Click icon to add image.  </a:t>
            </a:r>
            <a:endParaRPr lang="en-CA" dirty="0"/>
          </a:p>
        </p:txBody>
      </p:sp>
    </p:spTree>
    <p:extLst>
      <p:ext uri="{BB962C8B-B14F-4D97-AF65-F5344CB8AC3E}">
        <p14:creationId xmlns:p14="http://schemas.microsoft.com/office/powerpoint/2010/main" val="119135054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8" name="Picture 7"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11498189" cy="628232"/>
          </a:xfrm>
          <a:prstGeom prst="rect">
            <a:avLst/>
          </a:prstGeom>
        </p:spPr>
      </p:pic>
      <p:sp>
        <p:nvSpPr>
          <p:cNvPr id="2" name="Title 1"/>
          <p:cNvSpPr>
            <a:spLocks noGrp="1"/>
          </p:cNvSpPr>
          <p:nvPr>
            <p:ph type="title" hasCustomPrompt="1"/>
          </p:nvPr>
        </p:nvSpPr>
        <p:spPr>
          <a:xfrm>
            <a:off x="624419" y="404813"/>
            <a:ext cx="11232223" cy="685800"/>
          </a:xfrm>
        </p:spPr>
        <p:txBody>
          <a:bodyPr/>
          <a:lstStyle>
            <a:lvl1pPr>
              <a:defRPr sz="3000" baseline="0">
                <a:solidFill>
                  <a:srgbClr val="0F80A7"/>
                </a:solidFill>
                <a:latin typeface="+mn-lt"/>
              </a:defRPr>
            </a:lvl1pPr>
          </a:lstStyle>
          <a:p>
            <a:r>
              <a:rPr lang="en-US" dirty="0"/>
              <a:t>Add Your Heading Here (in Title Case)</a:t>
            </a:r>
          </a:p>
        </p:txBody>
      </p:sp>
      <p:sp>
        <p:nvSpPr>
          <p:cNvPr id="6" name="Slide Number Placeholder 5"/>
          <p:cNvSpPr>
            <a:spLocks noGrp="1"/>
          </p:cNvSpPr>
          <p:nvPr>
            <p:ph type="sldNum" sz="quarter" idx="12"/>
          </p:nvPr>
        </p:nvSpPr>
        <p:spPr>
          <a:xfrm>
            <a:off x="11064552" y="6514703"/>
            <a:ext cx="1117600"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7" name="TextBox 6"/>
          <p:cNvSpPr txBox="1"/>
          <p:nvPr userDrawn="1"/>
        </p:nvSpPr>
        <p:spPr>
          <a:xfrm>
            <a:off x="330719" y="6532581"/>
            <a:ext cx="3413032" cy="246221"/>
          </a:xfrm>
          <a:prstGeom prst="rect">
            <a:avLst/>
          </a:prstGeom>
          <a:noFill/>
        </p:spPr>
        <p:txBody>
          <a:bodyPr wrap="square" rtlCol="0">
            <a:spAutoFit/>
          </a:bodyPr>
          <a:lstStyle/>
          <a:p>
            <a:r>
              <a:rPr lang="en-US" sz="1000" dirty="0">
                <a:solidFill>
                  <a:schemeClr val="bg1"/>
                </a:solidFill>
              </a:rPr>
              <a:t>PublicHealthOntario.ca</a:t>
            </a:r>
          </a:p>
        </p:txBody>
      </p:sp>
      <p:sp>
        <p:nvSpPr>
          <p:cNvPr id="5" name="Text Placeholder 4"/>
          <p:cNvSpPr>
            <a:spLocks noGrp="1"/>
          </p:cNvSpPr>
          <p:nvPr>
            <p:ph type="body" sz="quarter" idx="13"/>
          </p:nvPr>
        </p:nvSpPr>
        <p:spPr>
          <a:xfrm>
            <a:off x="624421" y="1125538"/>
            <a:ext cx="11232223" cy="482441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p:cNvSpPr>
            <a:spLocks noGrp="1"/>
          </p:cNvSpPr>
          <p:nvPr>
            <p:ph type="body" sz="quarter" idx="14" hasCustomPrompt="1"/>
          </p:nvPr>
        </p:nvSpPr>
        <p:spPr>
          <a:xfrm>
            <a:off x="624420" y="6021388"/>
            <a:ext cx="11233149" cy="287932"/>
          </a:xfrm>
        </p:spPr>
        <p:txBody>
          <a:bodyPr/>
          <a:lstStyle>
            <a:lvl1pPr marL="0" indent="0">
              <a:buNone/>
              <a:defRPr sz="1600" baseline="0"/>
            </a:lvl1pPr>
          </a:lstStyle>
          <a:p>
            <a:pPr lvl="0"/>
            <a:r>
              <a:rPr lang="en-CA" dirty="0"/>
              <a:t>&lt;Click here to add source statement, if needed&gt;</a:t>
            </a:r>
          </a:p>
        </p:txBody>
      </p:sp>
      <p:sp>
        <p:nvSpPr>
          <p:cNvPr id="4" name="Picture Placeholder 3"/>
          <p:cNvSpPr>
            <a:spLocks noGrp="1"/>
          </p:cNvSpPr>
          <p:nvPr>
            <p:ph type="pic" sz="quarter" idx="15" hasCustomPrompt="1"/>
          </p:nvPr>
        </p:nvSpPr>
        <p:spPr>
          <a:xfrm>
            <a:off x="8015820" y="3429000"/>
            <a:ext cx="3649133" cy="2376488"/>
          </a:xfrm>
        </p:spPr>
        <p:txBody>
          <a:bodyPr/>
          <a:lstStyle>
            <a:lvl1pPr>
              <a:defRPr baseline="0"/>
            </a:lvl1pPr>
          </a:lstStyle>
          <a:p>
            <a:r>
              <a:rPr lang="en-CA" dirty="0"/>
              <a:t>Click to add picture</a:t>
            </a:r>
          </a:p>
        </p:txBody>
      </p:sp>
    </p:spTree>
    <p:extLst>
      <p:ext uri="{BB962C8B-B14F-4D97-AF65-F5344CB8AC3E}">
        <p14:creationId xmlns:p14="http://schemas.microsoft.com/office/powerpoint/2010/main" val="375046948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2 images">
    <p:spTree>
      <p:nvGrpSpPr>
        <p:cNvPr id="1" name=""/>
        <p:cNvGrpSpPr/>
        <p:nvPr/>
      </p:nvGrpSpPr>
      <p:grpSpPr>
        <a:xfrm>
          <a:off x="0" y="0"/>
          <a:ext cx="0" cy="0"/>
          <a:chOff x="0" y="0"/>
          <a:chExt cx="0" cy="0"/>
        </a:xfrm>
      </p:grpSpPr>
      <p:pic>
        <p:nvPicPr>
          <p:cNvPr id="8" name="Picture 7"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11498189" cy="628232"/>
          </a:xfrm>
          <a:prstGeom prst="rect">
            <a:avLst/>
          </a:prstGeom>
        </p:spPr>
      </p:pic>
      <p:sp>
        <p:nvSpPr>
          <p:cNvPr id="2" name="Title 1"/>
          <p:cNvSpPr>
            <a:spLocks noGrp="1"/>
          </p:cNvSpPr>
          <p:nvPr>
            <p:ph type="title" hasCustomPrompt="1"/>
          </p:nvPr>
        </p:nvSpPr>
        <p:spPr>
          <a:xfrm>
            <a:off x="624419" y="404813"/>
            <a:ext cx="11232223" cy="685800"/>
          </a:xfrm>
        </p:spPr>
        <p:txBody>
          <a:bodyPr/>
          <a:lstStyle>
            <a:lvl1pPr>
              <a:defRPr sz="3000" baseline="0">
                <a:solidFill>
                  <a:srgbClr val="0F80A7"/>
                </a:solidFill>
                <a:latin typeface="+mn-lt"/>
              </a:defRPr>
            </a:lvl1pPr>
          </a:lstStyle>
          <a:p>
            <a:r>
              <a:rPr lang="en-US" dirty="0"/>
              <a:t>Add Your Heading Here (in Title Case)</a:t>
            </a:r>
          </a:p>
        </p:txBody>
      </p:sp>
      <p:sp>
        <p:nvSpPr>
          <p:cNvPr id="6" name="Slide Number Placeholder 5"/>
          <p:cNvSpPr>
            <a:spLocks noGrp="1"/>
          </p:cNvSpPr>
          <p:nvPr>
            <p:ph type="sldNum" sz="quarter" idx="12"/>
          </p:nvPr>
        </p:nvSpPr>
        <p:spPr>
          <a:xfrm>
            <a:off x="11027072" y="6525344"/>
            <a:ext cx="1117600"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7" name="TextBox 6"/>
          <p:cNvSpPr txBox="1"/>
          <p:nvPr userDrawn="1"/>
        </p:nvSpPr>
        <p:spPr>
          <a:xfrm>
            <a:off x="330719" y="6532581"/>
            <a:ext cx="3413032" cy="246221"/>
          </a:xfrm>
          <a:prstGeom prst="rect">
            <a:avLst/>
          </a:prstGeom>
          <a:noFill/>
        </p:spPr>
        <p:txBody>
          <a:bodyPr wrap="square" rtlCol="0">
            <a:spAutoFit/>
          </a:bodyPr>
          <a:lstStyle/>
          <a:p>
            <a:r>
              <a:rPr lang="en-US" sz="1000" dirty="0">
                <a:solidFill>
                  <a:schemeClr val="bg1"/>
                </a:solidFill>
              </a:rPr>
              <a:t>PublicHealthOntario.ca</a:t>
            </a:r>
          </a:p>
        </p:txBody>
      </p:sp>
      <p:sp>
        <p:nvSpPr>
          <p:cNvPr id="11" name="Text Placeholder 10"/>
          <p:cNvSpPr>
            <a:spLocks noGrp="1"/>
          </p:cNvSpPr>
          <p:nvPr>
            <p:ph type="body" sz="quarter" idx="14" hasCustomPrompt="1"/>
          </p:nvPr>
        </p:nvSpPr>
        <p:spPr>
          <a:xfrm>
            <a:off x="624420" y="6021388"/>
            <a:ext cx="11233149" cy="287932"/>
          </a:xfrm>
        </p:spPr>
        <p:txBody>
          <a:bodyPr/>
          <a:lstStyle>
            <a:lvl1pPr marL="0" indent="0">
              <a:buNone/>
              <a:defRPr sz="1600" baseline="0"/>
            </a:lvl1pPr>
          </a:lstStyle>
          <a:p>
            <a:pPr lvl="0"/>
            <a:r>
              <a:rPr lang="en-CA" dirty="0"/>
              <a:t>&lt;Click here to add source statement, if needed&gt;</a:t>
            </a:r>
          </a:p>
        </p:txBody>
      </p:sp>
      <p:sp>
        <p:nvSpPr>
          <p:cNvPr id="4" name="Picture Placeholder 3"/>
          <p:cNvSpPr>
            <a:spLocks noGrp="1"/>
          </p:cNvSpPr>
          <p:nvPr>
            <p:ph type="pic" sz="quarter" idx="15" hasCustomPrompt="1"/>
          </p:nvPr>
        </p:nvSpPr>
        <p:spPr>
          <a:xfrm>
            <a:off x="616649" y="2706395"/>
            <a:ext cx="5263327" cy="3314993"/>
          </a:xfrm>
        </p:spPr>
        <p:txBody>
          <a:bodyPr/>
          <a:lstStyle>
            <a:lvl1pPr marL="0" indent="0">
              <a:buNone/>
              <a:defRPr baseline="0"/>
            </a:lvl1pPr>
          </a:lstStyle>
          <a:p>
            <a:r>
              <a:rPr lang="en-CA" dirty="0"/>
              <a:t>Click to add picture</a:t>
            </a:r>
          </a:p>
        </p:txBody>
      </p:sp>
      <p:sp>
        <p:nvSpPr>
          <p:cNvPr id="10" name="Text Placeholder 3"/>
          <p:cNvSpPr>
            <a:spLocks noGrp="1"/>
          </p:cNvSpPr>
          <p:nvPr>
            <p:ph type="body" sz="half" idx="2" hasCustomPrompt="1"/>
          </p:nvPr>
        </p:nvSpPr>
        <p:spPr>
          <a:xfrm>
            <a:off x="631580" y="1117887"/>
            <a:ext cx="5248396" cy="1578275"/>
          </a:xfrm>
        </p:spPr>
        <p:txBody>
          <a:bodyPr/>
          <a:lstStyle>
            <a:lvl1pPr marL="0" indent="0">
              <a:buNone/>
              <a:defRPr sz="2000">
                <a:solidFill>
                  <a:srgbClr val="5959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your content here</a:t>
            </a:r>
          </a:p>
        </p:txBody>
      </p:sp>
      <p:sp>
        <p:nvSpPr>
          <p:cNvPr id="12" name="Text Placeholder 3"/>
          <p:cNvSpPr>
            <a:spLocks noGrp="1"/>
          </p:cNvSpPr>
          <p:nvPr>
            <p:ph type="body" sz="half" idx="16" hasCustomPrompt="1"/>
          </p:nvPr>
        </p:nvSpPr>
        <p:spPr>
          <a:xfrm>
            <a:off x="6196516" y="1090613"/>
            <a:ext cx="5534238" cy="1615782"/>
          </a:xfrm>
        </p:spPr>
        <p:txBody>
          <a:bodyPr/>
          <a:lstStyle>
            <a:lvl1pPr marL="0" indent="0">
              <a:buNone/>
              <a:defRPr sz="2000">
                <a:solidFill>
                  <a:srgbClr val="5959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your content here</a:t>
            </a:r>
          </a:p>
        </p:txBody>
      </p:sp>
      <p:sp>
        <p:nvSpPr>
          <p:cNvPr id="13" name="Picture Placeholder 12"/>
          <p:cNvSpPr>
            <a:spLocks noGrp="1"/>
          </p:cNvSpPr>
          <p:nvPr>
            <p:ph type="pic" sz="quarter" idx="17" hasCustomPrompt="1"/>
          </p:nvPr>
        </p:nvSpPr>
        <p:spPr>
          <a:xfrm>
            <a:off x="6196515" y="2696162"/>
            <a:ext cx="5534238" cy="3313113"/>
          </a:xfrm>
        </p:spPr>
        <p:txBody>
          <a:bodyPr/>
          <a:lstStyle>
            <a:lvl1pPr marL="0" indent="0">
              <a:buNone/>
              <a:defRPr/>
            </a:lvl1pPr>
          </a:lstStyle>
          <a:p>
            <a:r>
              <a:rPr lang="en-US" dirty="0"/>
              <a:t>Click to add picture</a:t>
            </a:r>
            <a:endParaRPr lang="en-CA" dirty="0"/>
          </a:p>
        </p:txBody>
      </p:sp>
    </p:spTree>
    <p:extLst>
      <p:ext uri="{BB962C8B-B14F-4D97-AF65-F5344CB8AC3E}">
        <p14:creationId xmlns:p14="http://schemas.microsoft.com/office/powerpoint/2010/main" val="349635786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Picture Placeholder 3"/>
          <p:cNvSpPr>
            <a:spLocks noGrp="1"/>
          </p:cNvSpPr>
          <p:nvPr>
            <p:ph type="pic" sz="quarter" idx="10"/>
          </p:nvPr>
        </p:nvSpPr>
        <p:spPr>
          <a:xfrm>
            <a:off x="766763" y="2708275"/>
            <a:ext cx="3673475" cy="2665413"/>
          </a:xfrm>
        </p:spPr>
        <p:txBody>
          <a:bodyPr/>
          <a:lstStyle/>
          <a:p>
            <a:r>
              <a:rPr lang="en-US"/>
              <a:t>Click icon to add picture</a:t>
            </a:r>
            <a:endParaRPr lang="en-CA"/>
          </a:p>
        </p:txBody>
      </p:sp>
      <p:sp>
        <p:nvSpPr>
          <p:cNvPr id="6" name="Text Placeholder 5"/>
          <p:cNvSpPr>
            <a:spLocks noGrp="1"/>
          </p:cNvSpPr>
          <p:nvPr>
            <p:ph type="body" sz="quarter" idx="11"/>
          </p:nvPr>
        </p:nvSpPr>
        <p:spPr>
          <a:xfrm>
            <a:off x="695325" y="1557338"/>
            <a:ext cx="4679950" cy="863600"/>
          </a:xfrm>
        </p:spPr>
        <p:txBody>
          <a:bodyPr/>
          <a:lstStyle>
            <a:lvl1pPr marL="0" indent="0">
              <a:buNone/>
              <a:defRPr/>
            </a:lvl1pPr>
          </a:lstStyle>
          <a:p>
            <a:pPr lvl="0"/>
            <a:r>
              <a:rPr lang="en-US"/>
              <a:t>Click to edit Master text styles</a:t>
            </a:r>
          </a:p>
        </p:txBody>
      </p:sp>
      <p:sp>
        <p:nvSpPr>
          <p:cNvPr id="8" name="Text Placeholder 7"/>
          <p:cNvSpPr>
            <a:spLocks noGrp="1"/>
          </p:cNvSpPr>
          <p:nvPr>
            <p:ph type="body" sz="quarter" idx="12" hasCustomPrompt="1"/>
          </p:nvPr>
        </p:nvSpPr>
        <p:spPr>
          <a:xfrm>
            <a:off x="6167438" y="1557338"/>
            <a:ext cx="5400675" cy="3743870"/>
          </a:xfrm>
        </p:spPr>
        <p:txBody>
          <a:bodyPr/>
          <a:lstStyle>
            <a:lvl1pPr marL="0" indent="0">
              <a:buNone/>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9" name="Picture 8"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11498189" cy="628232"/>
          </a:xfrm>
          <a:prstGeom prst="rect">
            <a:avLst/>
          </a:prstGeom>
        </p:spPr>
      </p:pic>
      <p:sp>
        <p:nvSpPr>
          <p:cNvPr id="10" name="Slide Number Placeholder 5"/>
          <p:cNvSpPr>
            <a:spLocks noGrp="1"/>
          </p:cNvSpPr>
          <p:nvPr>
            <p:ph type="sldNum" sz="quarter" idx="15"/>
          </p:nvPr>
        </p:nvSpPr>
        <p:spPr>
          <a:xfrm>
            <a:off x="11027072" y="6516930"/>
            <a:ext cx="1117600"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Tree>
    <p:extLst>
      <p:ext uri="{BB962C8B-B14F-4D97-AF65-F5344CB8AC3E}">
        <p14:creationId xmlns:p14="http://schemas.microsoft.com/office/powerpoint/2010/main" val="392533445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lti-image w/text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Your Heading in Title Case</a:t>
            </a:r>
            <a:endParaRPr lang="en-CA" dirty="0"/>
          </a:p>
        </p:txBody>
      </p:sp>
      <p:sp>
        <p:nvSpPr>
          <p:cNvPr id="4" name="Picture Placeholder 3"/>
          <p:cNvSpPr>
            <a:spLocks noGrp="1"/>
          </p:cNvSpPr>
          <p:nvPr>
            <p:ph type="pic" sz="quarter" idx="10"/>
          </p:nvPr>
        </p:nvSpPr>
        <p:spPr>
          <a:xfrm>
            <a:off x="623392" y="1196752"/>
            <a:ext cx="3097213" cy="2447925"/>
          </a:xfrm>
        </p:spPr>
        <p:txBody>
          <a:bodyPr/>
          <a:lstStyle>
            <a:lvl1pPr marL="0" indent="0">
              <a:buNone/>
              <a:defRPr/>
            </a:lvl1pPr>
          </a:lstStyle>
          <a:p>
            <a:r>
              <a:rPr lang="en-US"/>
              <a:t>Click icon to add picture</a:t>
            </a:r>
            <a:endParaRPr lang="en-CA" dirty="0"/>
          </a:p>
        </p:txBody>
      </p:sp>
      <p:sp>
        <p:nvSpPr>
          <p:cNvPr id="6" name="Picture Placeholder 5"/>
          <p:cNvSpPr>
            <a:spLocks noGrp="1"/>
          </p:cNvSpPr>
          <p:nvPr>
            <p:ph type="pic" sz="quarter" idx="11"/>
          </p:nvPr>
        </p:nvSpPr>
        <p:spPr>
          <a:xfrm>
            <a:off x="4583832" y="1196752"/>
            <a:ext cx="3240261" cy="2447925"/>
          </a:xfrm>
        </p:spPr>
        <p:txBody>
          <a:bodyPr/>
          <a:lstStyle>
            <a:lvl1pPr marL="0" indent="0">
              <a:buNone/>
              <a:defRPr/>
            </a:lvl1pPr>
          </a:lstStyle>
          <a:p>
            <a:r>
              <a:rPr lang="en-US"/>
              <a:t>Click icon to add picture</a:t>
            </a:r>
            <a:endParaRPr lang="en-CA" dirty="0"/>
          </a:p>
        </p:txBody>
      </p:sp>
      <p:sp>
        <p:nvSpPr>
          <p:cNvPr id="8" name="Picture Placeholder 7"/>
          <p:cNvSpPr>
            <a:spLocks noGrp="1"/>
          </p:cNvSpPr>
          <p:nvPr>
            <p:ph type="pic" sz="quarter" idx="12"/>
          </p:nvPr>
        </p:nvSpPr>
        <p:spPr>
          <a:xfrm>
            <a:off x="8428567" y="1171964"/>
            <a:ext cx="3168650" cy="2447925"/>
          </a:xfrm>
        </p:spPr>
        <p:txBody>
          <a:bodyPr/>
          <a:lstStyle>
            <a:lvl1pPr marL="0" indent="0">
              <a:buNone/>
              <a:defRPr/>
            </a:lvl1pPr>
          </a:lstStyle>
          <a:p>
            <a:r>
              <a:rPr lang="en-US"/>
              <a:t>Click icon to add picture</a:t>
            </a:r>
            <a:endParaRPr lang="en-CA" dirty="0"/>
          </a:p>
        </p:txBody>
      </p:sp>
      <p:sp>
        <p:nvSpPr>
          <p:cNvPr id="10" name="Picture Placeholder 9"/>
          <p:cNvSpPr>
            <a:spLocks noGrp="1"/>
          </p:cNvSpPr>
          <p:nvPr>
            <p:ph type="pic" sz="quarter" idx="13"/>
          </p:nvPr>
        </p:nvSpPr>
        <p:spPr>
          <a:xfrm>
            <a:off x="623393" y="3789040"/>
            <a:ext cx="3097708" cy="2376487"/>
          </a:xfrm>
        </p:spPr>
        <p:txBody>
          <a:bodyPr/>
          <a:lstStyle>
            <a:lvl1pPr marL="0" indent="0">
              <a:buNone/>
              <a:defRPr/>
            </a:lvl1pPr>
          </a:lstStyle>
          <a:p>
            <a:r>
              <a:rPr lang="en-US"/>
              <a:t>Click icon to add picture</a:t>
            </a:r>
            <a:endParaRPr lang="en-CA" dirty="0"/>
          </a:p>
        </p:txBody>
      </p:sp>
      <p:sp>
        <p:nvSpPr>
          <p:cNvPr id="12" name="Text Placeholder 11"/>
          <p:cNvSpPr>
            <a:spLocks noGrp="1"/>
          </p:cNvSpPr>
          <p:nvPr>
            <p:ph type="body" sz="quarter" idx="14" hasCustomPrompt="1"/>
          </p:nvPr>
        </p:nvSpPr>
        <p:spPr>
          <a:xfrm>
            <a:off x="4440238" y="4292600"/>
            <a:ext cx="6985000" cy="1800225"/>
          </a:xfrm>
        </p:spPr>
        <p:txBody>
          <a:bodyPr/>
          <a:lstStyle>
            <a:lvl1pPr>
              <a:defRPr/>
            </a:lvl1pPr>
          </a:lstStyle>
          <a:p>
            <a:pPr lvl="0"/>
            <a:r>
              <a:rPr lang="en-US" dirty="0"/>
              <a:t>Click to add text</a:t>
            </a:r>
          </a:p>
        </p:txBody>
      </p:sp>
      <p:pic>
        <p:nvPicPr>
          <p:cNvPr id="13" name="Picture 12"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11498189" cy="628232"/>
          </a:xfrm>
          <a:prstGeom prst="rect">
            <a:avLst/>
          </a:prstGeom>
        </p:spPr>
      </p:pic>
      <p:sp>
        <p:nvSpPr>
          <p:cNvPr id="14" name="Slide Number Placeholder 5"/>
          <p:cNvSpPr>
            <a:spLocks noGrp="1"/>
          </p:cNvSpPr>
          <p:nvPr>
            <p:ph type="sldNum" sz="quarter" idx="15"/>
          </p:nvPr>
        </p:nvSpPr>
        <p:spPr>
          <a:xfrm>
            <a:off x="11064552" y="6514703"/>
            <a:ext cx="1117600"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Tree>
    <p:extLst>
      <p:ext uri="{BB962C8B-B14F-4D97-AF65-F5344CB8AC3E}">
        <p14:creationId xmlns:p14="http://schemas.microsoft.com/office/powerpoint/2010/main" val="238191377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with Chart">
    <p:spTree>
      <p:nvGrpSpPr>
        <p:cNvPr id="1" name=""/>
        <p:cNvGrpSpPr/>
        <p:nvPr/>
      </p:nvGrpSpPr>
      <p:grpSpPr>
        <a:xfrm>
          <a:off x="0" y="0"/>
          <a:ext cx="0" cy="0"/>
          <a:chOff x="0" y="0"/>
          <a:chExt cx="0" cy="0"/>
        </a:xfrm>
      </p:grpSpPr>
      <p:pic>
        <p:nvPicPr>
          <p:cNvPr id="8" name="Picture 7"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11498189" cy="628232"/>
          </a:xfrm>
          <a:prstGeom prst="rect">
            <a:avLst/>
          </a:prstGeom>
        </p:spPr>
      </p:pic>
      <p:sp>
        <p:nvSpPr>
          <p:cNvPr id="11" name="Slide Number Placeholder 5"/>
          <p:cNvSpPr>
            <a:spLocks noGrp="1"/>
          </p:cNvSpPr>
          <p:nvPr>
            <p:ph type="sldNum" sz="quarter" idx="12"/>
          </p:nvPr>
        </p:nvSpPr>
        <p:spPr>
          <a:xfrm>
            <a:off x="11027072" y="6514703"/>
            <a:ext cx="1164928"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9" name="TextBox 8"/>
          <p:cNvSpPr txBox="1"/>
          <p:nvPr userDrawn="1"/>
        </p:nvSpPr>
        <p:spPr>
          <a:xfrm>
            <a:off x="330719" y="6532581"/>
            <a:ext cx="3413032" cy="246221"/>
          </a:xfrm>
          <a:prstGeom prst="rect">
            <a:avLst/>
          </a:prstGeom>
          <a:noFill/>
        </p:spPr>
        <p:txBody>
          <a:bodyPr wrap="square" rtlCol="0">
            <a:spAutoFit/>
          </a:bodyPr>
          <a:lstStyle/>
          <a:p>
            <a:r>
              <a:rPr lang="en-US" sz="1000" dirty="0">
                <a:solidFill>
                  <a:schemeClr val="bg1"/>
                </a:solidFill>
              </a:rPr>
              <a:t>PublicHealthOntario.ca</a:t>
            </a:r>
          </a:p>
        </p:txBody>
      </p:sp>
      <p:sp>
        <p:nvSpPr>
          <p:cNvPr id="14" name="Chart Placeholder 7"/>
          <p:cNvSpPr>
            <a:spLocks noGrp="1"/>
          </p:cNvSpPr>
          <p:nvPr>
            <p:ph type="chart" sz="quarter" idx="13"/>
          </p:nvPr>
        </p:nvSpPr>
        <p:spPr>
          <a:xfrm>
            <a:off x="624420" y="1124744"/>
            <a:ext cx="11232221" cy="3352800"/>
          </a:xfrm>
        </p:spPr>
        <p:txBody>
          <a:bodyPr rtlCol="0">
            <a:normAutofit/>
          </a:bodyPr>
          <a:lstStyle>
            <a:lvl1pPr>
              <a:buClr>
                <a:srgbClr val="0F80A7"/>
              </a:buClr>
              <a:defRPr>
                <a:solidFill>
                  <a:srgbClr val="68696D"/>
                </a:solidFill>
              </a:defRPr>
            </a:lvl1pPr>
          </a:lstStyle>
          <a:p>
            <a:pPr lvl="0"/>
            <a:r>
              <a:rPr lang="en-US" noProof="0"/>
              <a:t>Click icon to add chart</a:t>
            </a:r>
            <a:endParaRPr lang="en-US" noProof="0" dirty="0"/>
          </a:p>
        </p:txBody>
      </p:sp>
      <p:sp>
        <p:nvSpPr>
          <p:cNvPr id="12" name="Title 1"/>
          <p:cNvSpPr>
            <a:spLocks noGrp="1"/>
          </p:cNvSpPr>
          <p:nvPr>
            <p:ph type="title" hasCustomPrompt="1"/>
          </p:nvPr>
        </p:nvSpPr>
        <p:spPr>
          <a:xfrm>
            <a:off x="624419" y="404813"/>
            <a:ext cx="11232223" cy="685800"/>
          </a:xfrm>
        </p:spPr>
        <p:txBody>
          <a:bodyPr/>
          <a:lstStyle>
            <a:lvl1pPr>
              <a:defRPr sz="3000" baseline="0">
                <a:solidFill>
                  <a:srgbClr val="0F80A7"/>
                </a:solidFill>
                <a:latin typeface="+mn-lt"/>
              </a:defRPr>
            </a:lvl1pPr>
          </a:lstStyle>
          <a:p>
            <a:r>
              <a:rPr lang="en-US" dirty="0"/>
              <a:t>Add Your Heading Here (in Title Case)</a:t>
            </a:r>
          </a:p>
        </p:txBody>
      </p:sp>
      <p:sp>
        <p:nvSpPr>
          <p:cNvPr id="15" name="Text Placeholder 10"/>
          <p:cNvSpPr>
            <a:spLocks noGrp="1"/>
          </p:cNvSpPr>
          <p:nvPr>
            <p:ph type="body" sz="quarter" idx="17" hasCustomPrompt="1"/>
          </p:nvPr>
        </p:nvSpPr>
        <p:spPr>
          <a:xfrm>
            <a:off x="624421" y="6021288"/>
            <a:ext cx="11232223" cy="288032"/>
          </a:xfrm>
        </p:spPr>
        <p:txBody>
          <a:bodyPr/>
          <a:lstStyle>
            <a:lvl1pPr marL="0" indent="0">
              <a:buNone/>
              <a:defRPr sz="1600" baseline="0"/>
            </a:lvl1pPr>
          </a:lstStyle>
          <a:p>
            <a:pPr lvl="0"/>
            <a:r>
              <a:rPr lang="en-CA" dirty="0"/>
              <a:t>&lt;Click here to add source statement, if needed&gt;</a:t>
            </a:r>
          </a:p>
        </p:txBody>
      </p:sp>
      <p:sp>
        <p:nvSpPr>
          <p:cNvPr id="10" name="Text Placeholder 3"/>
          <p:cNvSpPr>
            <a:spLocks noGrp="1"/>
          </p:cNvSpPr>
          <p:nvPr>
            <p:ph type="body" sz="half" idx="2" hasCustomPrompt="1"/>
          </p:nvPr>
        </p:nvSpPr>
        <p:spPr>
          <a:xfrm>
            <a:off x="605263" y="4477544"/>
            <a:ext cx="11251378" cy="1511878"/>
          </a:xfrm>
        </p:spPr>
        <p:txBody>
          <a:bodyPr/>
          <a:lstStyle>
            <a:lvl1pPr marL="0" indent="0">
              <a:buNone/>
              <a:defRPr sz="2000">
                <a:solidFill>
                  <a:srgbClr val="5959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your content here</a:t>
            </a:r>
          </a:p>
        </p:txBody>
      </p:sp>
    </p:spTree>
    <p:extLst>
      <p:ext uri="{BB962C8B-B14F-4D97-AF65-F5344CB8AC3E}">
        <p14:creationId xmlns:p14="http://schemas.microsoft.com/office/powerpoint/2010/main" val="123384528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Two charts">
    <p:spTree>
      <p:nvGrpSpPr>
        <p:cNvPr id="1" name=""/>
        <p:cNvGrpSpPr/>
        <p:nvPr/>
      </p:nvGrpSpPr>
      <p:grpSpPr>
        <a:xfrm>
          <a:off x="0" y="0"/>
          <a:ext cx="0" cy="0"/>
          <a:chOff x="0" y="0"/>
          <a:chExt cx="0" cy="0"/>
        </a:xfrm>
      </p:grpSpPr>
      <p:pic>
        <p:nvPicPr>
          <p:cNvPr id="14" name="Picture 13"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11498189" cy="628232"/>
          </a:xfrm>
          <a:prstGeom prst="rect">
            <a:avLst/>
          </a:prstGeom>
        </p:spPr>
      </p:pic>
      <p:sp>
        <p:nvSpPr>
          <p:cNvPr id="8" name="Chart Placeholder 7"/>
          <p:cNvSpPr>
            <a:spLocks noGrp="1"/>
          </p:cNvSpPr>
          <p:nvPr>
            <p:ph type="chart" sz="quarter" idx="16" hasCustomPrompt="1"/>
          </p:nvPr>
        </p:nvSpPr>
        <p:spPr>
          <a:xfrm>
            <a:off x="6197600" y="1124744"/>
            <a:ext cx="5659040" cy="3791148"/>
          </a:xfrm>
        </p:spPr>
        <p:txBody>
          <a:bodyPr rtlCol="0">
            <a:normAutofit/>
          </a:bodyPr>
          <a:lstStyle>
            <a:lvl1pPr>
              <a:defRPr baseline="0">
                <a:solidFill>
                  <a:srgbClr val="68696D"/>
                </a:solidFill>
              </a:defRPr>
            </a:lvl1pPr>
          </a:lstStyle>
          <a:p>
            <a:pPr lvl="0"/>
            <a:r>
              <a:rPr lang="en-US" noProof="0" dirty="0"/>
              <a:t>Click icon to add chart from Excel</a:t>
            </a:r>
          </a:p>
        </p:txBody>
      </p:sp>
      <p:sp>
        <p:nvSpPr>
          <p:cNvPr id="11" name="Slide Number Placeholder 5"/>
          <p:cNvSpPr>
            <a:spLocks noGrp="1"/>
          </p:cNvSpPr>
          <p:nvPr>
            <p:ph type="sldNum" sz="quarter" idx="12"/>
          </p:nvPr>
        </p:nvSpPr>
        <p:spPr>
          <a:xfrm>
            <a:off x="11027072" y="6514703"/>
            <a:ext cx="1164928"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9" name="TextBox 8"/>
          <p:cNvSpPr txBox="1"/>
          <p:nvPr userDrawn="1"/>
        </p:nvSpPr>
        <p:spPr>
          <a:xfrm>
            <a:off x="330719" y="6532581"/>
            <a:ext cx="3413032" cy="246221"/>
          </a:xfrm>
          <a:prstGeom prst="rect">
            <a:avLst/>
          </a:prstGeom>
          <a:noFill/>
        </p:spPr>
        <p:txBody>
          <a:bodyPr wrap="square" rtlCol="0">
            <a:spAutoFit/>
          </a:bodyPr>
          <a:lstStyle/>
          <a:p>
            <a:r>
              <a:rPr lang="en-US" sz="1000" dirty="0">
                <a:solidFill>
                  <a:schemeClr val="bg1"/>
                </a:solidFill>
              </a:rPr>
              <a:t>PublicHealthOntario.ca</a:t>
            </a:r>
          </a:p>
        </p:txBody>
      </p:sp>
      <p:sp>
        <p:nvSpPr>
          <p:cNvPr id="13" name="Chart Placeholder 7"/>
          <p:cNvSpPr>
            <a:spLocks noGrp="1"/>
          </p:cNvSpPr>
          <p:nvPr>
            <p:ph type="chart" sz="quarter" idx="17" hasCustomPrompt="1"/>
          </p:nvPr>
        </p:nvSpPr>
        <p:spPr>
          <a:xfrm>
            <a:off x="609601" y="1124744"/>
            <a:ext cx="5376243" cy="3791148"/>
          </a:xfrm>
        </p:spPr>
        <p:txBody>
          <a:bodyPr rtlCol="0">
            <a:normAutofit/>
          </a:bodyPr>
          <a:lstStyle>
            <a:lvl1pPr>
              <a:defRPr>
                <a:solidFill>
                  <a:srgbClr val="68696D"/>
                </a:solidFill>
              </a:defRPr>
            </a:lvl1pPr>
          </a:lstStyle>
          <a:p>
            <a:pPr lvl="0"/>
            <a:r>
              <a:rPr lang="en-US" noProof="0" dirty="0"/>
              <a:t>Click icon to add chart from Excel</a:t>
            </a:r>
          </a:p>
        </p:txBody>
      </p:sp>
      <p:sp>
        <p:nvSpPr>
          <p:cNvPr id="12" name="Title 1"/>
          <p:cNvSpPr>
            <a:spLocks noGrp="1"/>
          </p:cNvSpPr>
          <p:nvPr>
            <p:ph type="title" hasCustomPrompt="1"/>
          </p:nvPr>
        </p:nvSpPr>
        <p:spPr>
          <a:xfrm>
            <a:off x="624419" y="404813"/>
            <a:ext cx="11232223" cy="685800"/>
          </a:xfrm>
        </p:spPr>
        <p:txBody>
          <a:bodyPr/>
          <a:lstStyle>
            <a:lvl1pPr>
              <a:defRPr sz="3000" baseline="0">
                <a:solidFill>
                  <a:srgbClr val="0F80A7"/>
                </a:solidFill>
                <a:latin typeface="+mn-lt"/>
              </a:defRPr>
            </a:lvl1pPr>
          </a:lstStyle>
          <a:p>
            <a:r>
              <a:rPr lang="en-US" dirty="0"/>
              <a:t>Add Your Heading Here (in Title Case)</a:t>
            </a:r>
          </a:p>
        </p:txBody>
      </p:sp>
      <p:sp>
        <p:nvSpPr>
          <p:cNvPr id="15" name="Text Placeholder 10"/>
          <p:cNvSpPr>
            <a:spLocks noGrp="1"/>
          </p:cNvSpPr>
          <p:nvPr>
            <p:ph type="body" sz="quarter" idx="18" hasCustomPrompt="1"/>
          </p:nvPr>
        </p:nvSpPr>
        <p:spPr>
          <a:xfrm>
            <a:off x="624421" y="6021288"/>
            <a:ext cx="11232223" cy="288032"/>
          </a:xfrm>
        </p:spPr>
        <p:txBody>
          <a:bodyPr/>
          <a:lstStyle>
            <a:lvl1pPr marL="0" indent="0">
              <a:buNone/>
              <a:defRPr sz="1600" baseline="0"/>
            </a:lvl1pPr>
          </a:lstStyle>
          <a:p>
            <a:pPr lvl="0"/>
            <a:r>
              <a:rPr lang="en-CA" dirty="0"/>
              <a:t>&lt;Click here to add source statement, if needed&gt;</a:t>
            </a:r>
          </a:p>
        </p:txBody>
      </p:sp>
      <p:sp>
        <p:nvSpPr>
          <p:cNvPr id="10" name="Text Placeholder 3"/>
          <p:cNvSpPr>
            <a:spLocks noGrp="1"/>
          </p:cNvSpPr>
          <p:nvPr>
            <p:ph type="body" sz="half" idx="2" hasCustomPrompt="1"/>
          </p:nvPr>
        </p:nvSpPr>
        <p:spPr>
          <a:xfrm>
            <a:off x="605263" y="4915892"/>
            <a:ext cx="11251378" cy="1073530"/>
          </a:xfrm>
        </p:spPr>
        <p:txBody>
          <a:bodyPr/>
          <a:lstStyle>
            <a:lvl1pPr marL="0" indent="0">
              <a:buNone/>
              <a:defRPr sz="2000">
                <a:solidFill>
                  <a:srgbClr val="5959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your content here</a:t>
            </a:r>
          </a:p>
        </p:txBody>
      </p:sp>
    </p:spTree>
    <p:extLst>
      <p:ext uri="{BB962C8B-B14F-4D97-AF65-F5344CB8AC3E}">
        <p14:creationId xmlns:p14="http://schemas.microsoft.com/office/powerpoint/2010/main" val="3214002840"/>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with Table">
    <p:spTree>
      <p:nvGrpSpPr>
        <p:cNvPr id="1" name=""/>
        <p:cNvGrpSpPr/>
        <p:nvPr/>
      </p:nvGrpSpPr>
      <p:grpSpPr>
        <a:xfrm>
          <a:off x="0" y="0"/>
          <a:ext cx="0" cy="0"/>
          <a:chOff x="0" y="0"/>
          <a:chExt cx="0" cy="0"/>
        </a:xfrm>
      </p:grpSpPr>
      <p:pic>
        <p:nvPicPr>
          <p:cNvPr id="10" name="Picture 9"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11498189" cy="628232"/>
          </a:xfrm>
          <a:prstGeom prst="rect">
            <a:avLst/>
          </a:prstGeom>
        </p:spPr>
      </p:pic>
      <p:sp>
        <p:nvSpPr>
          <p:cNvPr id="9" name="Table Placeholder 8"/>
          <p:cNvSpPr>
            <a:spLocks noGrp="1"/>
          </p:cNvSpPr>
          <p:nvPr>
            <p:ph type="tbl" sz="quarter" idx="15"/>
          </p:nvPr>
        </p:nvSpPr>
        <p:spPr>
          <a:xfrm>
            <a:off x="624421" y="1124744"/>
            <a:ext cx="11232223" cy="3980656"/>
          </a:xfrm>
        </p:spPr>
        <p:txBody>
          <a:bodyPr rtlCol="0">
            <a:normAutofit/>
          </a:bodyPr>
          <a:lstStyle>
            <a:lvl1pPr>
              <a:defRPr>
                <a:solidFill>
                  <a:srgbClr val="68696D"/>
                </a:solidFill>
              </a:defRPr>
            </a:lvl1pPr>
          </a:lstStyle>
          <a:p>
            <a:pPr lvl="0"/>
            <a:r>
              <a:rPr lang="en-US" noProof="0"/>
              <a:t>Click icon to add table</a:t>
            </a:r>
            <a:endParaRPr lang="en-US" noProof="0" dirty="0"/>
          </a:p>
        </p:txBody>
      </p:sp>
      <p:sp>
        <p:nvSpPr>
          <p:cNvPr id="11" name="Slide Number Placeholder 5"/>
          <p:cNvSpPr>
            <a:spLocks noGrp="1"/>
          </p:cNvSpPr>
          <p:nvPr>
            <p:ph type="sldNum" sz="quarter" idx="12"/>
          </p:nvPr>
        </p:nvSpPr>
        <p:spPr>
          <a:xfrm>
            <a:off x="11074400" y="6517800"/>
            <a:ext cx="1117600"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8" name="TextBox 7"/>
          <p:cNvSpPr txBox="1"/>
          <p:nvPr userDrawn="1"/>
        </p:nvSpPr>
        <p:spPr>
          <a:xfrm>
            <a:off x="330719" y="6532581"/>
            <a:ext cx="3413032" cy="246221"/>
          </a:xfrm>
          <a:prstGeom prst="rect">
            <a:avLst/>
          </a:prstGeom>
          <a:noFill/>
        </p:spPr>
        <p:txBody>
          <a:bodyPr wrap="square" rtlCol="0">
            <a:spAutoFit/>
          </a:bodyPr>
          <a:lstStyle/>
          <a:p>
            <a:r>
              <a:rPr lang="en-US" sz="1000" dirty="0">
                <a:solidFill>
                  <a:schemeClr val="bg1"/>
                </a:solidFill>
              </a:rPr>
              <a:t>PublicHealthOntario.ca</a:t>
            </a:r>
          </a:p>
        </p:txBody>
      </p:sp>
      <p:sp>
        <p:nvSpPr>
          <p:cNvPr id="12" name="Title 1"/>
          <p:cNvSpPr>
            <a:spLocks noGrp="1"/>
          </p:cNvSpPr>
          <p:nvPr>
            <p:ph type="title" hasCustomPrompt="1"/>
          </p:nvPr>
        </p:nvSpPr>
        <p:spPr>
          <a:xfrm>
            <a:off x="624419" y="404813"/>
            <a:ext cx="11232223" cy="685800"/>
          </a:xfrm>
        </p:spPr>
        <p:txBody>
          <a:bodyPr/>
          <a:lstStyle>
            <a:lvl1pPr>
              <a:defRPr sz="3000" baseline="0">
                <a:solidFill>
                  <a:srgbClr val="0F80A7"/>
                </a:solidFill>
                <a:latin typeface="+mn-lt"/>
              </a:defRPr>
            </a:lvl1pPr>
          </a:lstStyle>
          <a:p>
            <a:r>
              <a:rPr lang="en-US" dirty="0"/>
              <a:t>Add Your Heading Here (in Title Case)</a:t>
            </a:r>
          </a:p>
        </p:txBody>
      </p:sp>
      <p:sp>
        <p:nvSpPr>
          <p:cNvPr id="13" name="Text Placeholder 10"/>
          <p:cNvSpPr>
            <a:spLocks noGrp="1"/>
          </p:cNvSpPr>
          <p:nvPr>
            <p:ph type="body" sz="quarter" idx="18" hasCustomPrompt="1"/>
          </p:nvPr>
        </p:nvSpPr>
        <p:spPr>
          <a:xfrm>
            <a:off x="624421" y="6021288"/>
            <a:ext cx="11232223" cy="288032"/>
          </a:xfrm>
        </p:spPr>
        <p:txBody>
          <a:bodyPr/>
          <a:lstStyle>
            <a:lvl1pPr marL="0" indent="0">
              <a:buNone/>
              <a:defRPr sz="1600" baseline="0"/>
            </a:lvl1pPr>
          </a:lstStyle>
          <a:p>
            <a:pPr lvl="0"/>
            <a:r>
              <a:rPr lang="en-CA" dirty="0"/>
              <a:t>&lt;Click here to add source statement, if needed&gt;</a:t>
            </a:r>
          </a:p>
        </p:txBody>
      </p:sp>
      <p:sp>
        <p:nvSpPr>
          <p:cNvPr id="5" name="Text Placeholder 4"/>
          <p:cNvSpPr>
            <a:spLocks noGrp="1"/>
          </p:cNvSpPr>
          <p:nvPr>
            <p:ph type="body" sz="quarter" idx="19" hasCustomPrompt="1"/>
          </p:nvPr>
        </p:nvSpPr>
        <p:spPr>
          <a:xfrm>
            <a:off x="624419" y="5105400"/>
            <a:ext cx="11233150" cy="915888"/>
          </a:xfrm>
        </p:spPr>
        <p:txBody>
          <a:bodyPr/>
          <a:lstStyle>
            <a:lvl2pPr marL="293688" indent="0">
              <a:buNone/>
              <a:defRPr/>
            </a:lvl2pPr>
          </a:lstStyle>
          <a:p>
            <a:pPr lvl="1"/>
            <a:r>
              <a:rPr lang="en-US" dirty="0"/>
              <a:t>Add your content here</a:t>
            </a:r>
          </a:p>
        </p:txBody>
      </p:sp>
    </p:spTree>
    <p:extLst>
      <p:ext uri="{BB962C8B-B14F-4D97-AF65-F5344CB8AC3E}">
        <p14:creationId xmlns:p14="http://schemas.microsoft.com/office/powerpoint/2010/main" val="368297668"/>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with Table_Alt">
    <p:spTree>
      <p:nvGrpSpPr>
        <p:cNvPr id="1" name=""/>
        <p:cNvGrpSpPr/>
        <p:nvPr/>
      </p:nvGrpSpPr>
      <p:grpSpPr>
        <a:xfrm>
          <a:off x="0" y="0"/>
          <a:ext cx="0" cy="0"/>
          <a:chOff x="0" y="0"/>
          <a:chExt cx="0" cy="0"/>
        </a:xfrm>
      </p:grpSpPr>
      <p:pic>
        <p:nvPicPr>
          <p:cNvPr id="10" name="Picture 9"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11498189" cy="628232"/>
          </a:xfrm>
          <a:prstGeom prst="rect">
            <a:avLst/>
          </a:prstGeom>
        </p:spPr>
      </p:pic>
      <p:sp>
        <p:nvSpPr>
          <p:cNvPr id="9" name="Table Placeholder 8"/>
          <p:cNvSpPr>
            <a:spLocks noGrp="1"/>
          </p:cNvSpPr>
          <p:nvPr>
            <p:ph type="tbl" sz="quarter" idx="15"/>
          </p:nvPr>
        </p:nvSpPr>
        <p:spPr>
          <a:xfrm>
            <a:off x="4064000" y="1109464"/>
            <a:ext cx="7792640" cy="4767808"/>
          </a:xfrm>
        </p:spPr>
        <p:txBody>
          <a:bodyPr rtlCol="0">
            <a:normAutofit/>
          </a:bodyPr>
          <a:lstStyle>
            <a:lvl1pPr>
              <a:defRPr>
                <a:solidFill>
                  <a:srgbClr val="68696D"/>
                </a:solidFill>
              </a:defRPr>
            </a:lvl1pPr>
          </a:lstStyle>
          <a:p>
            <a:pPr lvl="0"/>
            <a:r>
              <a:rPr lang="en-US" noProof="0"/>
              <a:t>Click icon to add table</a:t>
            </a:r>
            <a:endParaRPr lang="en-US" noProof="0" dirty="0"/>
          </a:p>
        </p:txBody>
      </p:sp>
      <p:sp>
        <p:nvSpPr>
          <p:cNvPr id="11" name="Slide Number Placeholder 5"/>
          <p:cNvSpPr>
            <a:spLocks noGrp="1"/>
          </p:cNvSpPr>
          <p:nvPr>
            <p:ph type="sldNum" sz="quarter" idx="12"/>
          </p:nvPr>
        </p:nvSpPr>
        <p:spPr>
          <a:xfrm>
            <a:off x="11027072" y="6514703"/>
            <a:ext cx="1164928"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8" name="TextBox 7"/>
          <p:cNvSpPr txBox="1"/>
          <p:nvPr userDrawn="1"/>
        </p:nvSpPr>
        <p:spPr>
          <a:xfrm>
            <a:off x="330719" y="6532581"/>
            <a:ext cx="3413032" cy="246221"/>
          </a:xfrm>
          <a:prstGeom prst="rect">
            <a:avLst/>
          </a:prstGeom>
          <a:noFill/>
        </p:spPr>
        <p:txBody>
          <a:bodyPr wrap="square" rtlCol="0">
            <a:spAutoFit/>
          </a:bodyPr>
          <a:lstStyle/>
          <a:p>
            <a:r>
              <a:rPr lang="en-US" sz="1000" dirty="0">
                <a:solidFill>
                  <a:schemeClr val="bg1"/>
                </a:solidFill>
              </a:rPr>
              <a:t>PublicHealthOntario.ca</a:t>
            </a:r>
          </a:p>
        </p:txBody>
      </p:sp>
      <p:sp>
        <p:nvSpPr>
          <p:cNvPr id="12" name="Title 1"/>
          <p:cNvSpPr>
            <a:spLocks noGrp="1"/>
          </p:cNvSpPr>
          <p:nvPr>
            <p:ph type="title" hasCustomPrompt="1"/>
          </p:nvPr>
        </p:nvSpPr>
        <p:spPr>
          <a:xfrm>
            <a:off x="624419" y="404813"/>
            <a:ext cx="11232223" cy="685800"/>
          </a:xfrm>
        </p:spPr>
        <p:txBody>
          <a:bodyPr/>
          <a:lstStyle>
            <a:lvl1pPr>
              <a:defRPr sz="3000" baseline="0">
                <a:solidFill>
                  <a:srgbClr val="0F80A7"/>
                </a:solidFill>
                <a:latin typeface="+mn-lt"/>
              </a:defRPr>
            </a:lvl1pPr>
          </a:lstStyle>
          <a:p>
            <a:r>
              <a:rPr lang="en-US" dirty="0"/>
              <a:t>Add Your Heading Here (in Title Case)</a:t>
            </a:r>
          </a:p>
        </p:txBody>
      </p:sp>
      <p:sp>
        <p:nvSpPr>
          <p:cNvPr id="13" name="Text Placeholder 10"/>
          <p:cNvSpPr>
            <a:spLocks noGrp="1"/>
          </p:cNvSpPr>
          <p:nvPr>
            <p:ph type="body" sz="quarter" idx="18" hasCustomPrompt="1"/>
          </p:nvPr>
        </p:nvSpPr>
        <p:spPr>
          <a:xfrm>
            <a:off x="624421" y="6021288"/>
            <a:ext cx="11232223" cy="288032"/>
          </a:xfrm>
        </p:spPr>
        <p:txBody>
          <a:bodyPr/>
          <a:lstStyle>
            <a:lvl1pPr marL="0" indent="0">
              <a:buNone/>
              <a:defRPr sz="1600" baseline="0"/>
            </a:lvl1pPr>
          </a:lstStyle>
          <a:p>
            <a:pPr lvl="0"/>
            <a:r>
              <a:rPr lang="en-CA" dirty="0"/>
              <a:t>&lt;Click here to add source statement, if needed&gt;</a:t>
            </a:r>
          </a:p>
        </p:txBody>
      </p:sp>
      <p:sp>
        <p:nvSpPr>
          <p:cNvPr id="14" name="Text Placeholder 3"/>
          <p:cNvSpPr>
            <a:spLocks noGrp="1"/>
          </p:cNvSpPr>
          <p:nvPr>
            <p:ph type="body" sz="half" idx="2" hasCustomPrompt="1"/>
          </p:nvPr>
        </p:nvSpPr>
        <p:spPr>
          <a:xfrm>
            <a:off x="624421" y="1109464"/>
            <a:ext cx="3439580" cy="4767808"/>
          </a:xfrm>
        </p:spPr>
        <p:txBody>
          <a:bodyPr/>
          <a:lstStyle>
            <a:lvl1pPr marL="0" indent="0">
              <a:buNone/>
              <a:defRPr sz="2400">
                <a:solidFill>
                  <a:srgbClr val="5959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your content here</a:t>
            </a:r>
          </a:p>
        </p:txBody>
      </p:sp>
    </p:spTree>
    <p:extLst>
      <p:ext uri="{BB962C8B-B14F-4D97-AF65-F5344CB8AC3E}">
        <p14:creationId xmlns:p14="http://schemas.microsoft.com/office/powerpoint/2010/main" val="122655273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uthors">
    <p:spTree>
      <p:nvGrpSpPr>
        <p:cNvPr id="1" name=""/>
        <p:cNvGrpSpPr/>
        <p:nvPr/>
      </p:nvGrpSpPr>
      <p:grpSpPr>
        <a:xfrm>
          <a:off x="0" y="0"/>
          <a:ext cx="0" cy="0"/>
          <a:chOff x="0" y="0"/>
          <a:chExt cx="0" cy="0"/>
        </a:xfrm>
      </p:grpSpPr>
      <p:pic>
        <p:nvPicPr>
          <p:cNvPr id="8" name="Picture 7"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11498189" cy="628232"/>
          </a:xfrm>
          <a:prstGeom prst="rect">
            <a:avLst/>
          </a:prstGeom>
        </p:spPr>
      </p:pic>
      <p:sp>
        <p:nvSpPr>
          <p:cNvPr id="6" name="Slide Number Placeholder 5"/>
          <p:cNvSpPr>
            <a:spLocks noGrp="1"/>
          </p:cNvSpPr>
          <p:nvPr>
            <p:ph type="sldNum" sz="quarter" idx="12"/>
          </p:nvPr>
        </p:nvSpPr>
        <p:spPr>
          <a:xfrm>
            <a:off x="11027072" y="6514703"/>
            <a:ext cx="1117600"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7" name="TextBox 6"/>
          <p:cNvSpPr txBox="1"/>
          <p:nvPr userDrawn="1"/>
        </p:nvSpPr>
        <p:spPr>
          <a:xfrm>
            <a:off x="330719" y="6532581"/>
            <a:ext cx="3413032" cy="246221"/>
          </a:xfrm>
          <a:prstGeom prst="rect">
            <a:avLst/>
          </a:prstGeom>
          <a:noFill/>
        </p:spPr>
        <p:txBody>
          <a:bodyPr wrap="square" rtlCol="0">
            <a:spAutoFit/>
          </a:bodyPr>
          <a:lstStyle/>
          <a:p>
            <a:r>
              <a:rPr lang="en-US" sz="1000" dirty="0">
                <a:solidFill>
                  <a:schemeClr val="bg1"/>
                </a:solidFill>
              </a:rPr>
              <a:t>PublicHealthOntario.ca</a:t>
            </a:r>
          </a:p>
        </p:txBody>
      </p:sp>
      <p:sp>
        <p:nvSpPr>
          <p:cNvPr id="5" name="Text Placeholder 4"/>
          <p:cNvSpPr>
            <a:spLocks noGrp="1"/>
          </p:cNvSpPr>
          <p:nvPr>
            <p:ph type="body" sz="quarter" idx="13" hasCustomPrompt="1"/>
          </p:nvPr>
        </p:nvSpPr>
        <p:spPr>
          <a:xfrm>
            <a:off x="624421" y="1125538"/>
            <a:ext cx="11232223" cy="4824412"/>
          </a:xfrm>
        </p:spPr>
        <p:txBody>
          <a:bodyPr/>
          <a:lstStyle>
            <a:lvl1pPr>
              <a:defRPr baseline="0"/>
            </a:lvl1pPr>
          </a:lstStyle>
          <a:p>
            <a:pPr lvl="0"/>
            <a:r>
              <a:rPr lang="en-US" dirty="0"/>
              <a:t>Add the names and affiliations of your authors here</a:t>
            </a:r>
          </a:p>
        </p:txBody>
      </p:sp>
      <p:sp>
        <p:nvSpPr>
          <p:cNvPr id="2" name="Title 1"/>
          <p:cNvSpPr>
            <a:spLocks noGrp="1"/>
          </p:cNvSpPr>
          <p:nvPr>
            <p:ph type="title" hasCustomPrompt="1"/>
          </p:nvPr>
        </p:nvSpPr>
        <p:spPr/>
        <p:txBody>
          <a:bodyPr/>
          <a:lstStyle>
            <a:lvl1pPr>
              <a:defRPr/>
            </a:lvl1pPr>
          </a:lstStyle>
          <a:p>
            <a:r>
              <a:rPr lang="en-US" dirty="0"/>
              <a:t>Authors</a:t>
            </a:r>
            <a:endParaRPr lang="en-CA" dirty="0"/>
          </a:p>
        </p:txBody>
      </p:sp>
    </p:spTree>
    <p:extLst>
      <p:ext uri="{BB962C8B-B14F-4D97-AF65-F5344CB8AC3E}">
        <p14:creationId xmlns:p14="http://schemas.microsoft.com/office/powerpoint/2010/main" val="1981435004"/>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R">
    <p:spTree>
      <p:nvGrpSpPr>
        <p:cNvPr id="1" name=""/>
        <p:cNvGrpSpPr/>
        <p:nvPr/>
      </p:nvGrpSpPr>
      <p:grpSpPr>
        <a:xfrm>
          <a:off x="0" y="0"/>
          <a:ext cx="0" cy="0"/>
          <a:chOff x="0" y="0"/>
          <a:chExt cx="0" cy="0"/>
        </a:xfrm>
      </p:grpSpPr>
      <p:pic>
        <p:nvPicPr>
          <p:cNvPr id="13" name="Picture 12"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11498189" cy="628232"/>
          </a:xfrm>
          <a:prstGeom prst="rect">
            <a:avLst/>
          </a:prstGeom>
        </p:spPr>
      </p:pic>
      <p:sp>
        <p:nvSpPr>
          <p:cNvPr id="9" name="Slide Number Placeholder 5"/>
          <p:cNvSpPr>
            <a:spLocks noGrp="1"/>
          </p:cNvSpPr>
          <p:nvPr>
            <p:ph type="sldNum" sz="quarter" idx="12"/>
          </p:nvPr>
        </p:nvSpPr>
        <p:spPr>
          <a:xfrm>
            <a:off x="11027072" y="6514703"/>
            <a:ext cx="1164928"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7" name="TextBox 6"/>
          <p:cNvSpPr txBox="1"/>
          <p:nvPr userDrawn="1"/>
        </p:nvSpPr>
        <p:spPr>
          <a:xfrm>
            <a:off x="330719" y="6532581"/>
            <a:ext cx="3413032" cy="246221"/>
          </a:xfrm>
          <a:prstGeom prst="rect">
            <a:avLst/>
          </a:prstGeom>
          <a:noFill/>
        </p:spPr>
        <p:txBody>
          <a:bodyPr wrap="square" rtlCol="0">
            <a:spAutoFit/>
          </a:bodyPr>
          <a:lstStyle/>
          <a:p>
            <a:r>
              <a:rPr lang="en-US" sz="1000" dirty="0">
                <a:solidFill>
                  <a:schemeClr val="bg1"/>
                </a:solidFill>
              </a:rPr>
              <a:t>PublicHealthOntario.ca</a:t>
            </a:r>
          </a:p>
        </p:txBody>
      </p:sp>
      <p:sp>
        <p:nvSpPr>
          <p:cNvPr id="11" name="Picture Placeholder 2"/>
          <p:cNvSpPr>
            <a:spLocks noGrp="1"/>
          </p:cNvSpPr>
          <p:nvPr>
            <p:ph type="pic" idx="1"/>
          </p:nvPr>
        </p:nvSpPr>
        <p:spPr>
          <a:xfrm>
            <a:off x="6384035" y="1628805"/>
            <a:ext cx="5471583" cy="390818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2" name="Text Placeholder 3"/>
          <p:cNvSpPr>
            <a:spLocks noGrp="1"/>
          </p:cNvSpPr>
          <p:nvPr>
            <p:ph type="body" sz="half" idx="2" hasCustomPrompt="1"/>
          </p:nvPr>
        </p:nvSpPr>
        <p:spPr>
          <a:xfrm>
            <a:off x="624420" y="1988840"/>
            <a:ext cx="5593589" cy="3370396"/>
          </a:xfrm>
        </p:spPr>
        <p:txBody>
          <a:bodyPr/>
          <a:lstStyle>
            <a:lvl1pPr marL="0" indent="0">
              <a:buNone/>
              <a:defRPr sz="2400">
                <a:solidFill>
                  <a:srgbClr val="5959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your content here</a:t>
            </a:r>
          </a:p>
        </p:txBody>
      </p:sp>
      <p:sp>
        <p:nvSpPr>
          <p:cNvPr id="10" name="Title 1"/>
          <p:cNvSpPr>
            <a:spLocks noGrp="1"/>
          </p:cNvSpPr>
          <p:nvPr>
            <p:ph type="title" hasCustomPrompt="1"/>
          </p:nvPr>
        </p:nvSpPr>
        <p:spPr>
          <a:xfrm>
            <a:off x="624419" y="404813"/>
            <a:ext cx="11232223" cy="685800"/>
          </a:xfrm>
        </p:spPr>
        <p:txBody>
          <a:bodyPr/>
          <a:lstStyle>
            <a:lvl1pPr>
              <a:defRPr sz="3000" baseline="0">
                <a:solidFill>
                  <a:srgbClr val="0F80A7"/>
                </a:solidFill>
                <a:latin typeface="+mn-lt"/>
              </a:defRPr>
            </a:lvl1pPr>
          </a:lstStyle>
          <a:p>
            <a:r>
              <a:rPr lang="en-US" dirty="0"/>
              <a:t>Add Your Heading Here (in Title Case)</a:t>
            </a:r>
          </a:p>
        </p:txBody>
      </p:sp>
      <p:sp>
        <p:nvSpPr>
          <p:cNvPr id="14" name="Text Placeholder 10"/>
          <p:cNvSpPr>
            <a:spLocks noGrp="1"/>
          </p:cNvSpPr>
          <p:nvPr>
            <p:ph type="body" sz="quarter" idx="18" hasCustomPrompt="1"/>
          </p:nvPr>
        </p:nvSpPr>
        <p:spPr>
          <a:xfrm>
            <a:off x="624421" y="6021288"/>
            <a:ext cx="11232223" cy="288032"/>
          </a:xfrm>
        </p:spPr>
        <p:txBody>
          <a:bodyPr/>
          <a:lstStyle>
            <a:lvl1pPr marL="0" indent="0">
              <a:buNone/>
              <a:defRPr sz="1600" baseline="0"/>
            </a:lvl1pPr>
          </a:lstStyle>
          <a:p>
            <a:pPr lvl="0"/>
            <a:r>
              <a:rPr lang="en-CA" dirty="0"/>
              <a:t>&lt;Click here to add source statement, if needed&gt;</a:t>
            </a:r>
          </a:p>
        </p:txBody>
      </p:sp>
    </p:spTree>
    <p:extLst>
      <p:ext uri="{BB962C8B-B14F-4D97-AF65-F5344CB8AC3E}">
        <p14:creationId xmlns:p14="http://schemas.microsoft.com/office/powerpoint/2010/main" val="3029547242"/>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pic>
        <p:nvPicPr>
          <p:cNvPr id="8" name="Picture 7"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11498189" cy="628232"/>
          </a:xfrm>
          <a:prstGeom prst="rect">
            <a:avLst/>
          </a:prstGeom>
        </p:spPr>
      </p:pic>
      <p:sp>
        <p:nvSpPr>
          <p:cNvPr id="6" name="Slide Number Placeholder 5"/>
          <p:cNvSpPr>
            <a:spLocks noGrp="1"/>
          </p:cNvSpPr>
          <p:nvPr>
            <p:ph type="sldNum" sz="quarter" idx="12"/>
          </p:nvPr>
        </p:nvSpPr>
        <p:spPr>
          <a:xfrm>
            <a:off x="10992544" y="6532581"/>
            <a:ext cx="1199456"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7" name="TextBox 6"/>
          <p:cNvSpPr txBox="1"/>
          <p:nvPr userDrawn="1"/>
        </p:nvSpPr>
        <p:spPr>
          <a:xfrm>
            <a:off x="330719" y="6532581"/>
            <a:ext cx="3413032" cy="246221"/>
          </a:xfrm>
          <a:prstGeom prst="rect">
            <a:avLst/>
          </a:prstGeom>
          <a:noFill/>
        </p:spPr>
        <p:txBody>
          <a:bodyPr wrap="square" rtlCol="0">
            <a:spAutoFit/>
          </a:bodyPr>
          <a:lstStyle/>
          <a:p>
            <a:r>
              <a:rPr lang="en-US" sz="1000" dirty="0">
                <a:solidFill>
                  <a:schemeClr val="bg1"/>
                </a:solidFill>
              </a:rPr>
              <a:t>PublicHealthOntario.ca</a:t>
            </a:r>
          </a:p>
        </p:txBody>
      </p:sp>
      <p:sp>
        <p:nvSpPr>
          <p:cNvPr id="5" name="Text Placeholder 4"/>
          <p:cNvSpPr>
            <a:spLocks noGrp="1"/>
          </p:cNvSpPr>
          <p:nvPr>
            <p:ph type="body" sz="quarter" idx="13"/>
          </p:nvPr>
        </p:nvSpPr>
        <p:spPr>
          <a:xfrm>
            <a:off x="624420" y="980728"/>
            <a:ext cx="11233149" cy="4321175"/>
          </a:xfrm>
        </p:spPr>
        <p:txBody>
          <a:bodyPr/>
          <a:lstStyle>
            <a:lvl1pPr marL="514350" indent="-514350">
              <a:buFont typeface="+mj-lt"/>
              <a:buAutoNum type="arabicPeriod"/>
              <a:defRPr sz="2000"/>
            </a:lvl1pPr>
            <a:lvl2pPr marL="750888" indent="-457200">
              <a:buFont typeface="+mj-lt"/>
              <a:buAutoNum type="arabicPeriod"/>
              <a:defRPr/>
            </a:lvl2pPr>
            <a:lvl3pPr marL="1033463" indent="-457200">
              <a:buFont typeface="+mj-lt"/>
              <a:buAutoNum type="arabicPeriod"/>
              <a:defRPr/>
            </a:lvl3pPr>
            <a:lvl4pPr marL="1147763" indent="-342900">
              <a:buFont typeface="+mj-lt"/>
              <a:buAutoNum type="arabicPeriod"/>
              <a:defRPr/>
            </a:lvl4pPr>
          </a:lstStyle>
          <a:p>
            <a:pPr lvl="0"/>
            <a:r>
              <a:rPr lang="en-US"/>
              <a:t>Click to edit Master text styles</a:t>
            </a:r>
          </a:p>
        </p:txBody>
      </p:sp>
      <p:sp>
        <p:nvSpPr>
          <p:cNvPr id="9" name="Title 1"/>
          <p:cNvSpPr txBox="1">
            <a:spLocks/>
          </p:cNvSpPr>
          <p:nvPr userDrawn="1"/>
        </p:nvSpPr>
        <p:spPr bwMode="auto">
          <a:xfrm>
            <a:off x="624419" y="294928"/>
            <a:ext cx="1123222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kern="1200" baseline="0">
                <a:solidFill>
                  <a:srgbClr val="0F80A7"/>
                </a:solidFill>
                <a:latin typeface="+mn-lt"/>
                <a:ea typeface="+mj-ea"/>
                <a:cs typeface="+mj-cs"/>
              </a:defRPr>
            </a:lvl1pPr>
            <a:lvl2pPr algn="l" rtl="0" eaLnBrk="1" fontAlgn="base" hangingPunct="1">
              <a:spcBef>
                <a:spcPct val="0"/>
              </a:spcBef>
              <a:spcAft>
                <a:spcPct val="0"/>
              </a:spcAft>
              <a:defRPr sz="3200">
                <a:solidFill>
                  <a:schemeClr val="tx1"/>
                </a:solidFill>
                <a:latin typeface="Calibri" pitchFamily="34" charset="0"/>
              </a:defRPr>
            </a:lvl2pPr>
            <a:lvl3pPr algn="l" rtl="0" eaLnBrk="1" fontAlgn="base" hangingPunct="1">
              <a:spcBef>
                <a:spcPct val="0"/>
              </a:spcBef>
              <a:spcAft>
                <a:spcPct val="0"/>
              </a:spcAft>
              <a:defRPr sz="3200">
                <a:solidFill>
                  <a:schemeClr val="tx1"/>
                </a:solidFill>
                <a:latin typeface="Calibri" pitchFamily="34" charset="0"/>
              </a:defRPr>
            </a:lvl3pPr>
            <a:lvl4pPr algn="l" rtl="0" eaLnBrk="1" fontAlgn="base" hangingPunct="1">
              <a:spcBef>
                <a:spcPct val="0"/>
              </a:spcBef>
              <a:spcAft>
                <a:spcPct val="0"/>
              </a:spcAft>
              <a:defRPr sz="3200">
                <a:solidFill>
                  <a:schemeClr val="tx1"/>
                </a:solidFill>
                <a:latin typeface="Calibri" pitchFamily="34" charset="0"/>
              </a:defRPr>
            </a:lvl4pPr>
            <a:lvl5pPr algn="l" rtl="0" eaLnBrk="1" fontAlgn="base" hangingPunct="1">
              <a:spcBef>
                <a:spcPct val="0"/>
              </a:spcBef>
              <a:spcAft>
                <a:spcPct val="0"/>
              </a:spcAft>
              <a:defRPr sz="3200">
                <a:solidFill>
                  <a:schemeClr val="tx1"/>
                </a:solidFill>
                <a:latin typeface="Calibri" pitchFamily="34" charset="0"/>
              </a:defRPr>
            </a:lvl5pPr>
            <a:lvl6pPr marL="457200" algn="l" rtl="0" eaLnBrk="1" fontAlgn="base" hangingPunct="1">
              <a:spcBef>
                <a:spcPct val="0"/>
              </a:spcBef>
              <a:spcAft>
                <a:spcPct val="0"/>
              </a:spcAft>
              <a:defRPr sz="3200">
                <a:solidFill>
                  <a:schemeClr val="tx1"/>
                </a:solidFill>
                <a:latin typeface="Calibri" pitchFamily="34" charset="0"/>
              </a:defRPr>
            </a:lvl6pPr>
            <a:lvl7pPr marL="914400" algn="l" rtl="0" eaLnBrk="1" fontAlgn="base" hangingPunct="1">
              <a:spcBef>
                <a:spcPct val="0"/>
              </a:spcBef>
              <a:spcAft>
                <a:spcPct val="0"/>
              </a:spcAft>
              <a:defRPr sz="3200">
                <a:solidFill>
                  <a:schemeClr val="tx1"/>
                </a:solidFill>
                <a:latin typeface="Calibri" pitchFamily="34" charset="0"/>
              </a:defRPr>
            </a:lvl7pPr>
            <a:lvl8pPr marL="1371600" algn="l" rtl="0" eaLnBrk="1" fontAlgn="base" hangingPunct="1">
              <a:spcBef>
                <a:spcPct val="0"/>
              </a:spcBef>
              <a:spcAft>
                <a:spcPct val="0"/>
              </a:spcAft>
              <a:defRPr sz="3200">
                <a:solidFill>
                  <a:schemeClr val="tx1"/>
                </a:solidFill>
                <a:latin typeface="Calibri" pitchFamily="34" charset="0"/>
              </a:defRPr>
            </a:lvl8pPr>
            <a:lvl9pPr marL="1828800" algn="l" rtl="0" eaLnBrk="1" fontAlgn="base" hangingPunct="1">
              <a:spcBef>
                <a:spcPct val="0"/>
              </a:spcBef>
              <a:spcAft>
                <a:spcPct val="0"/>
              </a:spcAft>
              <a:defRPr sz="3200">
                <a:solidFill>
                  <a:schemeClr val="tx1"/>
                </a:solidFill>
                <a:latin typeface="Calibri" pitchFamily="34" charset="0"/>
              </a:defRPr>
            </a:lvl9pPr>
          </a:lstStyle>
          <a:p>
            <a:endParaRPr lang="en-US" dirty="0"/>
          </a:p>
        </p:txBody>
      </p:sp>
      <p:sp>
        <p:nvSpPr>
          <p:cNvPr id="3" name="Title 2"/>
          <p:cNvSpPr>
            <a:spLocks noGrp="1"/>
          </p:cNvSpPr>
          <p:nvPr>
            <p:ph type="title" hasCustomPrompt="1"/>
          </p:nvPr>
        </p:nvSpPr>
        <p:spPr/>
        <p:txBody>
          <a:bodyPr/>
          <a:lstStyle>
            <a:lvl1pPr>
              <a:defRPr/>
            </a:lvl1pPr>
          </a:lstStyle>
          <a:p>
            <a:r>
              <a:rPr lang="en-US" dirty="0"/>
              <a:t>References 1 of xx</a:t>
            </a:r>
            <a:endParaRPr lang="en-CA" dirty="0"/>
          </a:p>
        </p:txBody>
      </p:sp>
    </p:spTree>
    <p:extLst>
      <p:ext uri="{BB962C8B-B14F-4D97-AF65-F5344CB8AC3E}">
        <p14:creationId xmlns:p14="http://schemas.microsoft.com/office/powerpoint/2010/main" val="239725263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8" name="Picture 7"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11498189" cy="628232"/>
          </a:xfrm>
          <a:prstGeom prst="rect">
            <a:avLst/>
          </a:prstGeom>
        </p:spPr>
      </p:pic>
      <p:sp>
        <p:nvSpPr>
          <p:cNvPr id="6" name="Slide Number Placeholder 5"/>
          <p:cNvSpPr>
            <a:spLocks noGrp="1"/>
          </p:cNvSpPr>
          <p:nvPr>
            <p:ph type="sldNum" sz="quarter" idx="12"/>
          </p:nvPr>
        </p:nvSpPr>
        <p:spPr>
          <a:xfrm>
            <a:off x="11027072" y="6514703"/>
            <a:ext cx="1164928"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7" name="TextBox 6"/>
          <p:cNvSpPr txBox="1"/>
          <p:nvPr userDrawn="1"/>
        </p:nvSpPr>
        <p:spPr>
          <a:xfrm>
            <a:off x="330719" y="6532581"/>
            <a:ext cx="3413032" cy="246221"/>
          </a:xfrm>
          <a:prstGeom prst="rect">
            <a:avLst/>
          </a:prstGeom>
          <a:noFill/>
        </p:spPr>
        <p:txBody>
          <a:bodyPr wrap="square" rtlCol="0">
            <a:spAutoFit/>
          </a:bodyPr>
          <a:lstStyle/>
          <a:p>
            <a:r>
              <a:rPr lang="en-US" sz="1000" dirty="0">
                <a:solidFill>
                  <a:schemeClr val="bg1"/>
                </a:solidFill>
              </a:rPr>
              <a:t>PublicHealthOntario.ca</a:t>
            </a:r>
          </a:p>
        </p:txBody>
      </p:sp>
      <p:sp>
        <p:nvSpPr>
          <p:cNvPr id="5" name="Text Placeholder 4"/>
          <p:cNvSpPr>
            <a:spLocks noGrp="1"/>
          </p:cNvSpPr>
          <p:nvPr>
            <p:ph type="body" sz="quarter" idx="13" hasCustomPrompt="1"/>
          </p:nvPr>
        </p:nvSpPr>
        <p:spPr>
          <a:xfrm>
            <a:off x="624421" y="1125538"/>
            <a:ext cx="11232223" cy="4824412"/>
          </a:xfrm>
        </p:spPr>
        <p:txBody>
          <a:bodyPr/>
          <a:lstStyle>
            <a:lvl1pPr>
              <a:defRPr baseline="0"/>
            </a:lvl1pPr>
          </a:lstStyle>
          <a:p>
            <a:pPr lvl="0"/>
            <a:r>
              <a:rPr lang="en-US" dirty="0"/>
              <a:t>Add the names of the people/organizations you wish to acknowledge</a:t>
            </a:r>
          </a:p>
        </p:txBody>
      </p:sp>
      <p:sp>
        <p:nvSpPr>
          <p:cNvPr id="3" name="Title 2"/>
          <p:cNvSpPr>
            <a:spLocks noGrp="1"/>
          </p:cNvSpPr>
          <p:nvPr>
            <p:ph type="title" hasCustomPrompt="1"/>
          </p:nvPr>
        </p:nvSpPr>
        <p:spPr/>
        <p:txBody>
          <a:bodyPr/>
          <a:lstStyle>
            <a:lvl1pPr>
              <a:defRPr/>
            </a:lvl1pPr>
          </a:lstStyle>
          <a:p>
            <a:r>
              <a:rPr lang="en-US" dirty="0"/>
              <a:t>Acknowledgements</a:t>
            </a:r>
            <a:endParaRPr lang="en-CA" dirty="0"/>
          </a:p>
        </p:txBody>
      </p:sp>
    </p:spTree>
    <p:extLst>
      <p:ext uri="{BB962C8B-B14F-4D97-AF65-F5344CB8AC3E}">
        <p14:creationId xmlns:p14="http://schemas.microsoft.com/office/powerpoint/2010/main" val="3615852390"/>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06835" y="5993221"/>
            <a:ext cx="1677797" cy="665525"/>
          </a:xfrm>
          <a:prstGeom prst="rect">
            <a:avLst/>
          </a:prstGeom>
        </p:spPr>
      </p:pic>
      <p:sp>
        <p:nvSpPr>
          <p:cNvPr id="19" name="TextBox 18"/>
          <p:cNvSpPr txBox="1"/>
          <p:nvPr userDrawn="1"/>
        </p:nvSpPr>
        <p:spPr>
          <a:xfrm>
            <a:off x="624416" y="4437112"/>
            <a:ext cx="11232223" cy="867930"/>
          </a:xfrm>
          <a:prstGeom prst="rect">
            <a:avLst/>
          </a:prstGeom>
          <a:noFill/>
        </p:spPr>
        <p:txBody>
          <a:bodyPr wrap="square" rtlCol="0">
            <a:spAutoFit/>
          </a:bodyPr>
          <a:lstStyle/>
          <a:p>
            <a:pPr marL="0" marR="0" indent="0" algn="l" defTabSz="914400" rtl="0" eaLnBrk="1" fontAlgn="base" latinLnBrk="0" hangingPunct="1">
              <a:lnSpc>
                <a:spcPct val="90000"/>
              </a:lnSpc>
              <a:spcBef>
                <a:spcPct val="0"/>
              </a:spcBef>
              <a:spcAft>
                <a:spcPct val="0"/>
              </a:spcAft>
              <a:buClrTx/>
              <a:buSzTx/>
              <a:buFontTx/>
              <a:buNone/>
              <a:tabLst/>
              <a:defRPr/>
            </a:pPr>
            <a:r>
              <a:rPr lang="en-CA" sz="2800" kern="1200" dirty="0">
                <a:solidFill>
                  <a:schemeClr val="tx1"/>
                </a:solidFill>
                <a:effectLst/>
                <a:latin typeface="Calibri" pitchFamily="34" charset="0"/>
                <a:ea typeface="+mn-ea"/>
                <a:cs typeface="Arial" charset="0"/>
              </a:rPr>
              <a:t>Public Health Ontario keeps Ontarians safe and healthy. Find out more at </a:t>
            </a:r>
            <a:r>
              <a:rPr lang="en-US" sz="2800" b="1" dirty="0">
                <a:solidFill>
                  <a:srgbClr val="0F80A7"/>
                </a:solidFill>
              </a:rPr>
              <a:t>PublicHealthOntario.ca</a:t>
            </a:r>
          </a:p>
        </p:txBody>
      </p:sp>
      <p:pic>
        <p:nvPicPr>
          <p:cNvPr id="5" name="Picture 4" descr="PowerPoint Template_bottom-06.png"/>
          <p:cNvPicPr>
            <a:picLocks noChangeAspect="1"/>
          </p:cNvPicPr>
          <p:nvPr userDrawn="1"/>
        </p:nvPicPr>
        <p:blipFill rotWithShape="1">
          <a:blip r:embed="rId3" cstate="print">
            <a:extLst>
              <a:ext uri="{28A0092B-C50C-407E-A947-70E740481C1C}">
                <a14:useLocalDpi xmlns:a14="http://schemas.microsoft.com/office/drawing/2010/main" val="0"/>
              </a:ext>
            </a:extLst>
          </a:blip>
          <a:srcRect r="-3"/>
          <a:stretch/>
        </p:blipFill>
        <p:spPr>
          <a:xfrm>
            <a:off x="1" y="5405758"/>
            <a:ext cx="10590331" cy="1479626"/>
          </a:xfrm>
          <a:prstGeom prst="rect">
            <a:avLst/>
          </a:prstGeom>
        </p:spPr>
      </p:pic>
      <p:sp>
        <p:nvSpPr>
          <p:cNvPr id="3" name="Text Placeholder 2"/>
          <p:cNvSpPr>
            <a:spLocks noGrp="1"/>
          </p:cNvSpPr>
          <p:nvPr>
            <p:ph type="body" sz="quarter" idx="10" hasCustomPrompt="1"/>
          </p:nvPr>
        </p:nvSpPr>
        <p:spPr>
          <a:xfrm>
            <a:off x="695400" y="1628800"/>
            <a:ext cx="10561236" cy="2160240"/>
          </a:xfrm>
        </p:spPr>
        <p:txBody>
          <a:bodyPr/>
          <a:lstStyle>
            <a:lvl1pPr marL="0" indent="0">
              <a:buNone/>
              <a:defRPr sz="2400" baseline="0"/>
            </a:lvl1pPr>
          </a:lstStyle>
          <a:p>
            <a:pPr lvl="0"/>
            <a:r>
              <a:rPr lang="en-CA" dirty="0"/>
              <a:t>Add your name and email address here</a:t>
            </a:r>
          </a:p>
        </p:txBody>
      </p:sp>
      <p:sp>
        <p:nvSpPr>
          <p:cNvPr id="4" name="Title 3"/>
          <p:cNvSpPr>
            <a:spLocks noGrp="1"/>
          </p:cNvSpPr>
          <p:nvPr>
            <p:ph type="title" hasCustomPrompt="1"/>
          </p:nvPr>
        </p:nvSpPr>
        <p:spPr/>
        <p:txBody>
          <a:bodyPr/>
          <a:lstStyle>
            <a:lvl1pPr>
              <a:defRPr sz="2800"/>
            </a:lvl1pPr>
          </a:lstStyle>
          <a:p>
            <a:r>
              <a:rPr lang="en-US" sz="3200" b="1" dirty="0">
                <a:solidFill>
                  <a:srgbClr val="0F80A7"/>
                </a:solidFill>
              </a:rPr>
              <a:t>For More Information About This Presentation, Contact:</a:t>
            </a:r>
            <a:endParaRPr lang="en-CA" sz="3200" b="1" dirty="0">
              <a:solidFill>
                <a:srgbClr val="0F80A7"/>
              </a:solidFill>
            </a:endParaRPr>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15" name="Picture 14" descr="PowerPoint Template_big-07.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5825"/>
          <a:stretch/>
        </p:blipFill>
        <p:spPr>
          <a:xfrm>
            <a:off x="1" y="883052"/>
            <a:ext cx="11664619" cy="4016252"/>
          </a:xfrm>
          <a:prstGeom prst="rect">
            <a:avLst/>
          </a:prstGeom>
        </p:spPr>
      </p:pic>
      <p:sp>
        <p:nvSpPr>
          <p:cNvPr id="3" name="Subtitle 2"/>
          <p:cNvSpPr>
            <a:spLocks noGrp="1"/>
          </p:cNvSpPr>
          <p:nvPr>
            <p:ph type="subTitle" idx="1" hasCustomPrompt="1"/>
          </p:nvPr>
        </p:nvSpPr>
        <p:spPr>
          <a:xfrm>
            <a:off x="812800" y="1452383"/>
            <a:ext cx="8128000" cy="2967037"/>
          </a:xfrm>
        </p:spPr>
        <p:txBody>
          <a:bodyPr anchor="ctr"/>
          <a:lstStyle>
            <a:lvl1pPr marL="0" indent="0" algn="l">
              <a:buNone/>
              <a:defRPr sz="2100" baseline="0">
                <a:solidFill>
                  <a:schemeClr val="bg1"/>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&lt;Add Your Title Here in Title Case: Add your subtitle here in sentence case&gt;</a:t>
            </a:r>
          </a:p>
        </p:txBody>
      </p:sp>
      <p:sp>
        <p:nvSpPr>
          <p:cNvPr id="14" name="Text Placeholder 13"/>
          <p:cNvSpPr>
            <a:spLocks noGrp="1"/>
          </p:cNvSpPr>
          <p:nvPr>
            <p:ph type="body" sz="quarter" idx="10" hasCustomPrompt="1"/>
          </p:nvPr>
        </p:nvSpPr>
        <p:spPr>
          <a:xfrm>
            <a:off x="812800" y="4725144"/>
            <a:ext cx="8128000" cy="381000"/>
          </a:xfrm>
        </p:spPr>
        <p:txBody>
          <a:bodyPr/>
          <a:lstStyle>
            <a:lvl1pPr marL="0" indent="0">
              <a:buNone/>
              <a:defRPr sz="1500" baseline="0"/>
            </a:lvl1pPr>
          </a:lstStyle>
          <a:p>
            <a:pPr lvl="0"/>
            <a:r>
              <a:rPr lang="en-CA" dirty="0"/>
              <a:t>&lt;add presenter name here&gt;</a:t>
            </a:r>
          </a:p>
        </p:txBody>
      </p:sp>
      <p:sp>
        <p:nvSpPr>
          <p:cNvPr id="16" name="Text Placeholder 13"/>
          <p:cNvSpPr>
            <a:spLocks noGrp="1"/>
          </p:cNvSpPr>
          <p:nvPr>
            <p:ph type="body" sz="quarter" idx="11" hasCustomPrompt="1"/>
          </p:nvPr>
        </p:nvSpPr>
        <p:spPr>
          <a:xfrm>
            <a:off x="812800" y="6021288"/>
            <a:ext cx="8128000" cy="381000"/>
          </a:xfrm>
        </p:spPr>
        <p:txBody>
          <a:bodyPr/>
          <a:lstStyle>
            <a:lvl1pPr marL="0" indent="0">
              <a:buNone/>
              <a:defRPr sz="1500" baseline="0"/>
            </a:lvl1pPr>
          </a:lstStyle>
          <a:p>
            <a:pPr lvl="0"/>
            <a:r>
              <a:rPr lang="en-CA" dirty="0"/>
              <a:t>&lt;add the date here&gt;</a:t>
            </a:r>
          </a:p>
        </p:txBody>
      </p:sp>
      <p:sp>
        <p:nvSpPr>
          <p:cNvPr id="17" name="Text Placeholder 13"/>
          <p:cNvSpPr>
            <a:spLocks noGrp="1"/>
          </p:cNvSpPr>
          <p:nvPr>
            <p:ph type="body" sz="quarter" idx="12" hasCustomPrompt="1"/>
          </p:nvPr>
        </p:nvSpPr>
        <p:spPr>
          <a:xfrm>
            <a:off x="812800" y="6453336"/>
            <a:ext cx="8128000" cy="381000"/>
          </a:xfrm>
        </p:spPr>
        <p:txBody>
          <a:bodyPr/>
          <a:lstStyle>
            <a:lvl1pPr marL="0" indent="0">
              <a:buNone/>
              <a:defRPr sz="1500" baseline="0"/>
            </a:lvl1pPr>
          </a:lstStyle>
          <a:p>
            <a:pPr lvl="0"/>
            <a:r>
              <a:rPr lang="en-CA" dirty="0"/>
              <a:t>&lt;add the meeting or event name here&gt;</a:t>
            </a:r>
          </a:p>
        </p:txBody>
      </p:sp>
      <p:pic>
        <p:nvPicPr>
          <p:cNvPr id="1026" name="Picture 2" descr="C:\Users\Aaron.Furfaro\Documents\Final Logos\Final Logos\Horizontal\RGB\PHO logo_AAcompliant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4113" y="188648"/>
            <a:ext cx="4197299" cy="795566"/>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3"/>
          <p:cNvSpPr>
            <a:spLocks noGrp="1"/>
          </p:cNvSpPr>
          <p:nvPr>
            <p:ph type="body" sz="quarter" idx="13" hasCustomPrompt="1"/>
          </p:nvPr>
        </p:nvSpPr>
        <p:spPr>
          <a:xfrm>
            <a:off x="815413" y="5157192"/>
            <a:ext cx="8128000" cy="381000"/>
          </a:xfrm>
        </p:spPr>
        <p:txBody>
          <a:bodyPr/>
          <a:lstStyle>
            <a:lvl1pPr marL="0" indent="0">
              <a:buNone/>
              <a:defRPr sz="1500" baseline="0"/>
            </a:lvl1pPr>
          </a:lstStyle>
          <a:p>
            <a:pPr lvl="0"/>
            <a:r>
              <a:rPr lang="en-CA" dirty="0"/>
              <a:t>&lt;add second presenter name here, if needed&gt;</a:t>
            </a:r>
          </a:p>
        </p:txBody>
      </p:sp>
      <p:sp>
        <p:nvSpPr>
          <p:cNvPr id="9" name="Text Placeholder 13"/>
          <p:cNvSpPr>
            <a:spLocks noGrp="1"/>
          </p:cNvSpPr>
          <p:nvPr>
            <p:ph type="body" sz="quarter" idx="14" hasCustomPrompt="1"/>
          </p:nvPr>
        </p:nvSpPr>
        <p:spPr>
          <a:xfrm>
            <a:off x="815413" y="5589240"/>
            <a:ext cx="8128000" cy="381000"/>
          </a:xfrm>
        </p:spPr>
        <p:txBody>
          <a:bodyPr/>
          <a:lstStyle>
            <a:lvl1pPr marL="0" indent="0">
              <a:buNone/>
              <a:defRPr sz="1500" baseline="0"/>
            </a:lvl1pPr>
          </a:lstStyle>
          <a:p>
            <a:pPr lvl="0"/>
            <a:r>
              <a:rPr lang="en-CA" dirty="0"/>
              <a:t>&lt;add third presenter name here, if needed &gt;</a:t>
            </a:r>
          </a:p>
        </p:txBody>
      </p:sp>
      <p:sp>
        <p:nvSpPr>
          <p:cNvPr id="2" name="Title 1"/>
          <p:cNvSpPr>
            <a:spLocks noGrp="1"/>
          </p:cNvSpPr>
          <p:nvPr>
            <p:ph type="title"/>
          </p:nvPr>
        </p:nvSpPr>
        <p:spPr>
          <a:xfrm>
            <a:off x="634111" y="-844354"/>
            <a:ext cx="10972800" cy="685800"/>
          </a:xfrm>
        </p:spPr>
        <p:txBody>
          <a:bodyPr/>
          <a:lstStyle/>
          <a:p>
            <a:r>
              <a:rPr lang="en-US"/>
              <a:t>Click to edit Master title style</a:t>
            </a:r>
            <a:endParaRPr lang="en-CA" dirty="0"/>
          </a:p>
        </p:txBody>
      </p:sp>
    </p:spTree>
    <p:extLst>
      <p:ext uri="{BB962C8B-B14F-4D97-AF65-F5344CB8AC3E}">
        <p14:creationId xmlns:p14="http://schemas.microsoft.com/office/powerpoint/2010/main" val="3709936401"/>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FD770D-0B7B-814E-B712-BAEAFA52B242}"/>
              </a:ext>
            </a:extLst>
          </p:cNvPr>
          <p:cNvSpPr>
            <a:spLocks noGrp="1"/>
          </p:cNvSpPr>
          <p:nvPr>
            <p:ph type="dt" sz="half" idx="10"/>
          </p:nvPr>
        </p:nvSpPr>
        <p:spPr/>
        <p:txBody>
          <a:bodyPr/>
          <a:lstStyle/>
          <a:p>
            <a:fld id="{8077571E-EDF0-234B-A34C-5FE9583D1FA4}" type="datetimeFigureOut">
              <a:rPr lang="en-US" smtClean="0"/>
              <a:t>11/13/23</a:t>
            </a:fld>
            <a:endParaRPr lang="en-US"/>
          </a:p>
        </p:txBody>
      </p:sp>
      <p:sp>
        <p:nvSpPr>
          <p:cNvPr id="3" name="Footer Placeholder 2">
            <a:extLst>
              <a:ext uri="{FF2B5EF4-FFF2-40B4-BE49-F238E27FC236}">
                <a16:creationId xmlns:a16="http://schemas.microsoft.com/office/drawing/2014/main" id="{546D0CD8-E2B0-2744-BADA-735129A97C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77422B-3CEC-9841-8026-266840921BCC}"/>
              </a:ext>
            </a:extLst>
          </p:cNvPr>
          <p:cNvSpPr>
            <a:spLocks noGrp="1"/>
          </p:cNvSpPr>
          <p:nvPr>
            <p:ph type="sldNum" sz="quarter" idx="12"/>
          </p:nvPr>
        </p:nvSpPr>
        <p:spPr/>
        <p:txBody>
          <a:bodyPr/>
          <a:lstStyle/>
          <a:p>
            <a:fld id="{DA7B41ED-ED1D-6340-97A6-D298722E15FF}" type="slidenum">
              <a:rPr lang="en-US" smtClean="0"/>
              <a:t>‹#›</a:t>
            </a:fld>
            <a:endParaRPr lang="en-US"/>
          </a:p>
        </p:txBody>
      </p:sp>
    </p:spTree>
    <p:extLst>
      <p:ext uri="{BB962C8B-B14F-4D97-AF65-F5344CB8AC3E}">
        <p14:creationId xmlns:p14="http://schemas.microsoft.com/office/powerpoint/2010/main" val="1891638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laimer for non-PH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CA" dirty="0"/>
              <a:t>Disclaimer</a:t>
            </a:r>
          </a:p>
        </p:txBody>
      </p:sp>
      <p:pic>
        <p:nvPicPr>
          <p:cNvPr id="3" name="Picture 2"/>
          <p:cNvPicPr>
            <a:picLocks noChangeAspect="1"/>
          </p:cNvPicPr>
          <p:nvPr userDrawn="1"/>
        </p:nvPicPr>
        <p:blipFill>
          <a:blip r:embed="rId2"/>
          <a:stretch>
            <a:fillRect/>
          </a:stretch>
        </p:blipFill>
        <p:spPr>
          <a:xfrm>
            <a:off x="0" y="6230058"/>
            <a:ext cx="11498053" cy="627942"/>
          </a:xfrm>
          <a:prstGeom prst="rect">
            <a:avLst/>
          </a:prstGeom>
        </p:spPr>
      </p:pic>
      <p:sp>
        <p:nvSpPr>
          <p:cNvPr id="4" name="Slide Number Placeholder 5"/>
          <p:cNvSpPr>
            <a:spLocks noGrp="1"/>
          </p:cNvSpPr>
          <p:nvPr>
            <p:ph type="sldNum" sz="quarter" idx="12"/>
          </p:nvPr>
        </p:nvSpPr>
        <p:spPr>
          <a:xfrm>
            <a:off x="11027072" y="6514703"/>
            <a:ext cx="1117600"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6" name="Text Placeholder 5"/>
          <p:cNvSpPr>
            <a:spLocks noGrp="1"/>
          </p:cNvSpPr>
          <p:nvPr>
            <p:ph type="body" sz="quarter" idx="13" hasCustomPrompt="1"/>
          </p:nvPr>
        </p:nvSpPr>
        <p:spPr>
          <a:xfrm>
            <a:off x="623888" y="1341438"/>
            <a:ext cx="10972800" cy="4751387"/>
          </a:xfrm>
        </p:spPr>
        <p:txBody>
          <a:bodyPr/>
          <a:lstStyle>
            <a:lvl1pPr marL="0" indent="0">
              <a:buNone/>
              <a:defRPr/>
            </a:lvl1pPr>
            <a:lvl2pPr marL="293688" indent="0">
              <a:buNone/>
              <a:defRPr baseline="0"/>
            </a:lvl2pPr>
          </a:lstStyle>
          <a:p>
            <a:pPr lvl="1"/>
            <a:r>
              <a:rPr lang="en-US" dirty="0"/>
              <a:t>This presentation was created by its author and/or external organization.  It has been published on the Public Health Ontario (PHO) website for public use as outlined in our Website  Terms of Use.  PHO is not the owner of this content. Any application or use of the information in this document is the responsibility of the user.  PHO assumes no liability resulting from any such application or use. </a:t>
            </a:r>
            <a:endParaRPr lang="en-CA" dirty="0"/>
          </a:p>
        </p:txBody>
      </p:sp>
    </p:spTree>
    <p:extLst>
      <p:ext uri="{BB962C8B-B14F-4D97-AF65-F5344CB8AC3E}">
        <p14:creationId xmlns:p14="http://schemas.microsoft.com/office/powerpoint/2010/main" val="132494269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Full Slide Content-no images">
    <p:spTree>
      <p:nvGrpSpPr>
        <p:cNvPr id="1" name=""/>
        <p:cNvGrpSpPr/>
        <p:nvPr/>
      </p:nvGrpSpPr>
      <p:grpSpPr>
        <a:xfrm>
          <a:off x="0" y="0"/>
          <a:ext cx="0" cy="0"/>
          <a:chOff x="0" y="0"/>
          <a:chExt cx="0" cy="0"/>
        </a:xfrm>
      </p:grpSpPr>
      <p:pic>
        <p:nvPicPr>
          <p:cNvPr id="8" name="Picture 7"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11498189" cy="628232"/>
          </a:xfrm>
          <a:prstGeom prst="rect">
            <a:avLst/>
          </a:prstGeom>
        </p:spPr>
      </p:pic>
      <p:sp>
        <p:nvSpPr>
          <p:cNvPr id="6" name="Slide Number Placeholder 5"/>
          <p:cNvSpPr>
            <a:spLocks noGrp="1"/>
          </p:cNvSpPr>
          <p:nvPr>
            <p:ph type="sldNum" sz="quarter" idx="12"/>
          </p:nvPr>
        </p:nvSpPr>
        <p:spPr>
          <a:xfrm>
            <a:off x="11027072" y="6514703"/>
            <a:ext cx="1117600"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7" name="TextBox 6"/>
          <p:cNvSpPr txBox="1"/>
          <p:nvPr userDrawn="1"/>
        </p:nvSpPr>
        <p:spPr>
          <a:xfrm>
            <a:off x="330719" y="6532581"/>
            <a:ext cx="3413032" cy="246221"/>
          </a:xfrm>
          <a:prstGeom prst="rect">
            <a:avLst/>
          </a:prstGeom>
          <a:noFill/>
        </p:spPr>
        <p:txBody>
          <a:bodyPr wrap="square" rtlCol="0">
            <a:spAutoFit/>
          </a:bodyPr>
          <a:lstStyle/>
          <a:p>
            <a:r>
              <a:rPr lang="en-US" sz="1000" dirty="0">
                <a:solidFill>
                  <a:schemeClr val="bg1"/>
                </a:solidFill>
              </a:rPr>
              <a:t>PublicHealthOntario.ca</a:t>
            </a:r>
          </a:p>
        </p:txBody>
      </p:sp>
      <p:sp>
        <p:nvSpPr>
          <p:cNvPr id="5" name="Text Placeholder 4"/>
          <p:cNvSpPr>
            <a:spLocks noGrp="1"/>
          </p:cNvSpPr>
          <p:nvPr>
            <p:ph type="body" sz="quarter" idx="13"/>
          </p:nvPr>
        </p:nvSpPr>
        <p:spPr>
          <a:xfrm>
            <a:off x="624421" y="1125538"/>
            <a:ext cx="11232223" cy="4824412"/>
          </a:xfrm>
        </p:spPr>
        <p:txBody>
          <a:bodyPr/>
          <a:lstStyle>
            <a:lvl1pPr>
              <a:defRPr baseline="0"/>
            </a:lvl1pPr>
          </a:lstStyle>
          <a:p>
            <a:pPr lvl="0"/>
            <a:r>
              <a:rPr lang="en-US"/>
              <a:t>Click to edit Master text styles</a:t>
            </a:r>
          </a:p>
        </p:txBody>
      </p:sp>
      <p:sp>
        <p:nvSpPr>
          <p:cNvPr id="2" name="Title 1"/>
          <p:cNvSpPr>
            <a:spLocks noGrp="1"/>
          </p:cNvSpPr>
          <p:nvPr>
            <p:ph type="title" hasCustomPrompt="1"/>
          </p:nvPr>
        </p:nvSpPr>
        <p:spPr/>
        <p:txBody>
          <a:bodyPr/>
          <a:lstStyle>
            <a:lvl1pPr>
              <a:defRPr baseline="0"/>
            </a:lvl1pPr>
          </a:lstStyle>
          <a:p>
            <a:r>
              <a:rPr lang="en-US" dirty="0"/>
              <a:t>Add Your Heading Here (in Title Case)</a:t>
            </a:r>
            <a:endParaRPr lang="en-CA" dirty="0"/>
          </a:p>
        </p:txBody>
      </p:sp>
    </p:spTree>
    <p:extLst>
      <p:ext uri="{BB962C8B-B14F-4D97-AF65-F5344CB8AC3E}">
        <p14:creationId xmlns:p14="http://schemas.microsoft.com/office/powerpoint/2010/main" val="10836281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large image/tex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027072" y="6514703"/>
            <a:ext cx="1164928"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8" name="TextBox 7"/>
          <p:cNvSpPr txBox="1"/>
          <p:nvPr userDrawn="1"/>
        </p:nvSpPr>
        <p:spPr>
          <a:xfrm>
            <a:off x="330719" y="6532581"/>
            <a:ext cx="3413032" cy="246221"/>
          </a:xfrm>
          <a:prstGeom prst="rect">
            <a:avLst/>
          </a:prstGeom>
          <a:noFill/>
        </p:spPr>
        <p:txBody>
          <a:bodyPr wrap="square" rtlCol="0">
            <a:spAutoFit/>
          </a:bodyPr>
          <a:lstStyle/>
          <a:p>
            <a:r>
              <a:rPr lang="en-US" sz="1000" dirty="0">
                <a:solidFill>
                  <a:srgbClr val="0F80A7"/>
                </a:solidFill>
              </a:rPr>
              <a:t>PublicHealthOntario.ca</a:t>
            </a:r>
          </a:p>
        </p:txBody>
      </p:sp>
      <p:sp>
        <p:nvSpPr>
          <p:cNvPr id="9" name="Picture Placeholder 2"/>
          <p:cNvSpPr>
            <a:spLocks noGrp="1"/>
          </p:cNvSpPr>
          <p:nvPr>
            <p:ph type="pic" idx="13" hasCustomPrompt="1"/>
          </p:nvPr>
        </p:nvSpPr>
        <p:spPr bwMode="gray">
          <a:xfrm>
            <a:off x="3359696" y="9917"/>
            <a:ext cx="8832304" cy="5483586"/>
          </a:xfrm>
          <a:custGeom>
            <a:avLst/>
            <a:gdLst>
              <a:gd name="connsiteX0" fmla="*/ 0 w 9135533"/>
              <a:gd name="connsiteY0" fmla="*/ 3283903 h 3283903"/>
              <a:gd name="connsiteX1" fmla="*/ 820976 w 9135533"/>
              <a:gd name="connsiteY1" fmla="*/ 0 h 3283903"/>
              <a:gd name="connsiteX2" fmla="*/ 8314557 w 9135533"/>
              <a:gd name="connsiteY2" fmla="*/ 0 h 3283903"/>
              <a:gd name="connsiteX3" fmla="*/ 9135533 w 9135533"/>
              <a:gd name="connsiteY3" fmla="*/ 3283903 h 3283903"/>
              <a:gd name="connsiteX4" fmla="*/ 0 w 9135533"/>
              <a:gd name="connsiteY4" fmla="*/ 3283903 h 3283903"/>
              <a:gd name="connsiteX0" fmla="*/ 1479048 w 8314557"/>
              <a:gd name="connsiteY0" fmla="*/ 3278293 h 3283903"/>
              <a:gd name="connsiteX1" fmla="*/ 0 w 8314557"/>
              <a:gd name="connsiteY1" fmla="*/ 0 h 3283903"/>
              <a:gd name="connsiteX2" fmla="*/ 7493581 w 8314557"/>
              <a:gd name="connsiteY2" fmla="*/ 0 h 3283903"/>
              <a:gd name="connsiteX3" fmla="*/ 8314557 w 8314557"/>
              <a:gd name="connsiteY3" fmla="*/ 3283903 h 3283903"/>
              <a:gd name="connsiteX4" fmla="*/ 1479048 w 8314557"/>
              <a:gd name="connsiteY4" fmla="*/ 3278293 h 3283903"/>
              <a:gd name="connsiteX0" fmla="*/ 789041 w 7624550"/>
              <a:gd name="connsiteY0" fmla="*/ 3283903 h 3289513"/>
              <a:gd name="connsiteX1" fmla="*/ 0 w 7624550"/>
              <a:gd name="connsiteY1" fmla="*/ 0 h 3289513"/>
              <a:gd name="connsiteX2" fmla="*/ 6803574 w 7624550"/>
              <a:gd name="connsiteY2" fmla="*/ 5610 h 3289513"/>
              <a:gd name="connsiteX3" fmla="*/ 7624550 w 7624550"/>
              <a:gd name="connsiteY3" fmla="*/ 3289513 h 3289513"/>
              <a:gd name="connsiteX4" fmla="*/ 789041 w 7624550"/>
              <a:gd name="connsiteY4" fmla="*/ 3283903 h 3289513"/>
              <a:gd name="connsiteX0" fmla="*/ 789041 w 7628217"/>
              <a:gd name="connsiteY0" fmla="*/ 3283903 h 3289513"/>
              <a:gd name="connsiteX1" fmla="*/ 0 w 7628217"/>
              <a:gd name="connsiteY1" fmla="*/ 0 h 3289513"/>
              <a:gd name="connsiteX2" fmla="*/ 7628217 w 7628217"/>
              <a:gd name="connsiteY2" fmla="*/ 5610 h 3289513"/>
              <a:gd name="connsiteX3" fmla="*/ 7624550 w 7628217"/>
              <a:gd name="connsiteY3" fmla="*/ 3289513 h 3289513"/>
              <a:gd name="connsiteX4" fmla="*/ 789041 w 7628217"/>
              <a:gd name="connsiteY4" fmla="*/ 3283903 h 3289513"/>
              <a:gd name="connsiteX0" fmla="*/ 772211 w 7611387"/>
              <a:gd name="connsiteY0" fmla="*/ 3283903 h 3289513"/>
              <a:gd name="connsiteX1" fmla="*/ 0 w 7611387"/>
              <a:gd name="connsiteY1" fmla="*/ 0 h 3289513"/>
              <a:gd name="connsiteX2" fmla="*/ 7611387 w 7611387"/>
              <a:gd name="connsiteY2" fmla="*/ 5610 h 3289513"/>
              <a:gd name="connsiteX3" fmla="*/ 7607720 w 7611387"/>
              <a:gd name="connsiteY3" fmla="*/ 3289513 h 3289513"/>
              <a:gd name="connsiteX4" fmla="*/ 772211 w 7611387"/>
              <a:gd name="connsiteY4" fmla="*/ 3283903 h 32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1387" h="3289513">
                <a:moveTo>
                  <a:pt x="772211" y="3283903"/>
                </a:moveTo>
                <a:lnTo>
                  <a:pt x="0" y="0"/>
                </a:lnTo>
                <a:lnTo>
                  <a:pt x="7611387" y="5610"/>
                </a:lnTo>
                <a:cubicBezTo>
                  <a:pt x="7610165" y="1100244"/>
                  <a:pt x="7608942" y="2194879"/>
                  <a:pt x="7607720" y="3289513"/>
                </a:cubicBezTo>
                <a:lnTo>
                  <a:pt x="772211" y="328390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lvl1pPr marL="0" marR="0" indent="0" algn="l" defTabSz="914400" rtl="0" eaLnBrk="1" fontAlgn="base" latinLnBrk="0" hangingPunct="1">
              <a:lnSpc>
                <a:spcPct val="100000"/>
              </a:lnSpc>
              <a:spcBef>
                <a:spcPts val="1200"/>
              </a:spcBef>
              <a:spcAft>
                <a:spcPct val="0"/>
              </a:spcAft>
              <a:buClr>
                <a:srgbClr val="0F80A7"/>
              </a:buClr>
              <a:buSzTx/>
              <a:buFont typeface="Arial" charset="0"/>
              <a:buNone/>
              <a:tabLst/>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ts val="1200"/>
              </a:spcBef>
              <a:spcAft>
                <a:spcPct val="0"/>
              </a:spcAft>
              <a:buClr>
                <a:srgbClr val="0F80A7"/>
              </a:buClr>
              <a:buSzTx/>
              <a:buFont typeface="Arial" charset="0"/>
              <a:buNone/>
              <a:tabLst/>
              <a:defRPr/>
            </a:pPr>
            <a:r>
              <a:rPr lang="en-US" noProof="0" dirty="0"/>
              <a:t>Click icon to add picture</a:t>
            </a:r>
            <a:r>
              <a:rPr lang="en-US" dirty="0"/>
              <a:t>, if source statement is required add a References slide at the end of the presentation and include there.</a:t>
            </a:r>
            <a:endParaRPr lang="en-CA" dirty="0"/>
          </a:p>
          <a:p>
            <a:pPr lvl="0"/>
            <a:endParaRPr lang="en-US" noProof="0" dirty="0"/>
          </a:p>
        </p:txBody>
      </p:sp>
      <p:sp>
        <p:nvSpPr>
          <p:cNvPr id="12" name="Title 1"/>
          <p:cNvSpPr>
            <a:spLocks noGrp="1"/>
          </p:cNvSpPr>
          <p:nvPr>
            <p:ph type="title" hasCustomPrompt="1"/>
          </p:nvPr>
        </p:nvSpPr>
        <p:spPr>
          <a:xfrm>
            <a:off x="365216" y="5493503"/>
            <a:ext cx="11826784" cy="902535"/>
          </a:xfrm>
        </p:spPr>
        <p:txBody>
          <a:bodyPr anchor="t">
            <a:normAutofit/>
          </a:bodyPr>
          <a:lstStyle>
            <a:lvl1pPr algn="l">
              <a:spcBef>
                <a:spcPts val="1200"/>
              </a:spcBef>
              <a:defRPr sz="2800" b="1" cap="none" baseline="0">
                <a:solidFill>
                  <a:srgbClr val="0F80A7"/>
                </a:solidFill>
                <a:latin typeface="+mn-lt"/>
              </a:defRPr>
            </a:lvl1pPr>
          </a:lstStyle>
          <a:p>
            <a:r>
              <a:rPr lang="en-US" dirty="0"/>
              <a:t>Add Your Section Heading Here (in Title Case)</a:t>
            </a:r>
            <a:br>
              <a:rPr lang="en-US" dirty="0"/>
            </a:br>
            <a:endParaRPr lang="en-US" dirty="0"/>
          </a:p>
        </p:txBody>
      </p:sp>
      <p:pic>
        <p:nvPicPr>
          <p:cNvPr id="10" name="Picture 9" descr="PowerPoint Template_big-07.pn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9918"/>
            <a:ext cx="5437372" cy="5777671"/>
          </a:xfrm>
          <a:prstGeom prst="rect">
            <a:avLst/>
          </a:prstGeom>
        </p:spPr>
      </p:pic>
    </p:spTree>
    <p:extLst>
      <p:ext uri="{BB962C8B-B14F-4D97-AF65-F5344CB8AC3E}">
        <p14:creationId xmlns:p14="http://schemas.microsoft.com/office/powerpoint/2010/main" val="45174080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 image">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027072" y="6514703"/>
            <a:ext cx="1164928"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8" name="TextBox 7"/>
          <p:cNvSpPr txBox="1"/>
          <p:nvPr userDrawn="1"/>
        </p:nvSpPr>
        <p:spPr>
          <a:xfrm>
            <a:off x="330719" y="6532581"/>
            <a:ext cx="3413032" cy="246221"/>
          </a:xfrm>
          <a:prstGeom prst="rect">
            <a:avLst/>
          </a:prstGeom>
          <a:noFill/>
        </p:spPr>
        <p:txBody>
          <a:bodyPr wrap="square" rtlCol="0">
            <a:spAutoFit/>
          </a:bodyPr>
          <a:lstStyle/>
          <a:p>
            <a:r>
              <a:rPr lang="en-US" sz="1000" dirty="0">
                <a:solidFill>
                  <a:srgbClr val="0F80A7"/>
                </a:solidFill>
              </a:rPr>
              <a:t>PublicHealthOntario.ca</a:t>
            </a:r>
          </a:p>
        </p:txBody>
      </p:sp>
      <p:sp>
        <p:nvSpPr>
          <p:cNvPr id="9" name="Picture Placeholder 2"/>
          <p:cNvSpPr>
            <a:spLocks noGrp="1"/>
          </p:cNvSpPr>
          <p:nvPr>
            <p:ph type="pic" idx="13" hasCustomPrompt="1"/>
          </p:nvPr>
        </p:nvSpPr>
        <p:spPr bwMode="gray">
          <a:xfrm>
            <a:off x="2037235" y="1484789"/>
            <a:ext cx="10148516" cy="3312364"/>
          </a:xfrm>
          <a:custGeom>
            <a:avLst/>
            <a:gdLst>
              <a:gd name="connsiteX0" fmla="*/ 0 w 9135533"/>
              <a:gd name="connsiteY0" fmla="*/ 3283903 h 3283903"/>
              <a:gd name="connsiteX1" fmla="*/ 820976 w 9135533"/>
              <a:gd name="connsiteY1" fmla="*/ 0 h 3283903"/>
              <a:gd name="connsiteX2" fmla="*/ 8314557 w 9135533"/>
              <a:gd name="connsiteY2" fmla="*/ 0 h 3283903"/>
              <a:gd name="connsiteX3" fmla="*/ 9135533 w 9135533"/>
              <a:gd name="connsiteY3" fmla="*/ 3283903 h 3283903"/>
              <a:gd name="connsiteX4" fmla="*/ 0 w 9135533"/>
              <a:gd name="connsiteY4" fmla="*/ 3283903 h 3283903"/>
              <a:gd name="connsiteX0" fmla="*/ 1479048 w 8314557"/>
              <a:gd name="connsiteY0" fmla="*/ 3278293 h 3283903"/>
              <a:gd name="connsiteX1" fmla="*/ 0 w 8314557"/>
              <a:gd name="connsiteY1" fmla="*/ 0 h 3283903"/>
              <a:gd name="connsiteX2" fmla="*/ 7493581 w 8314557"/>
              <a:gd name="connsiteY2" fmla="*/ 0 h 3283903"/>
              <a:gd name="connsiteX3" fmla="*/ 8314557 w 8314557"/>
              <a:gd name="connsiteY3" fmla="*/ 3283903 h 3283903"/>
              <a:gd name="connsiteX4" fmla="*/ 1479048 w 8314557"/>
              <a:gd name="connsiteY4" fmla="*/ 3278293 h 3283903"/>
              <a:gd name="connsiteX0" fmla="*/ 789041 w 7624550"/>
              <a:gd name="connsiteY0" fmla="*/ 3283903 h 3289513"/>
              <a:gd name="connsiteX1" fmla="*/ 0 w 7624550"/>
              <a:gd name="connsiteY1" fmla="*/ 0 h 3289513"/>
              <a:gd name="connsiteX2" fmla="*/ 6803574 w 7624550"/>
              <a:gd name="connsiteY2" fmla="*/ 5610 h 3289513"/>
              <a:gd name="connsiteX3" fmla="*/ 7624550 w 7624550"/>
              <a:gd name="connsiteY3" fmla="*/ 3289513 h 3289513"/>
              <a:gd name="connsiteX4" fmla="*/ 789041 w 7624550"/>
              <a:gd name="connsiteY4" fmla="*/ 3283903 h 3289513"/>
              <a:gd name="connsiteX0" fmla="*/ 789041 w 7628217"/>
              <a:gd name="connsiteY0" fmla="*/ 3283903 h 3289513"/>
              <a:gd name="connsiteX1" fmla="*/ 0 w 7628217"/>
              <a:gd name="connsiteY1" fmla="*/ 0 h 3289513"/>
              <a:gd name="connsiteX2" fmla="*/ 7628217 w 7628217"/>
              <a:gd name="connsiteY2" fmla="*/ 5610 h 3289513"/>
              <a:gd name="connsiteX3" fmla="*/ 7624550 w 7628217"/>
              <a:gd name="connsiteY3" fmla="*/ 3289513 h 3289513"/>
              <a:gd name="connsiteX4" fmla="*/ 789041 w 7628217"/>
              <a:gd name="connsiteY4" fmla="*/ 3283903 h 3289513"/>
              <a:gd name="connsiteX0" fmla="*/ 772211 w 7611387"/>
              <a:gd name="connsiteY0" fmla="*/ 3283903 h 3289513"/>
              <a:gd name="connsiteX1" fmla="*/ 0 w 7611387"/>
              <a:gd name="connsiteY1" fmla="*/ 0 h 3289513"/>
              <a:gd name="connsiteX2" fmla="*/ 7611387 w 7611387"/>
              <a:gd name="connsiteY2" fmla="*/ 5610 h 3289513"/>
              <a:gd name="connsiteX3" fmla="*/ 7607720 w 7611387"/>
              <a:gd name="connsiteY3" fmla="*/ 3289513 h 3289513"/>
              <a:gd name="connsiteX4" fmla="*/ 772211 w 7611387"/>
              <a:gd name="connsiteY4" fmla="*/ 3283903 h 32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1387" h="3289513">
                <a:moveTo>
                  <a:pt x="772211" y="3283903"/>
                </a:moveTo>
                <a:lnTo>
                  <a:pt x="0" y="0"/>
                </a:lnTo>
                <a:lnTo>
                  <a:pt x="7611387" y="5610"/>
                </a:lnTo>
                <a:cubicBezTo>
                  <a:pt x="7610165" y="1100244"/>
                  <a:pt x="7608942" y="2194879"/>
                  <a:pt x="7607720" y="3289513"/>
                </a:cubicBezTo>
                <a:lnTo>
                  <a:pt x="772211" y="328390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lvl1pPr marL="0" marR="0" indent="0" algn="l" defTabSz="914400" rtl="0" eaLnBrk="1" fontAlgn="base" latinLnBrk="0" hangingPunct="1">
              <a:lnSpc>
                <a:spcPct val="100000"/>
              </a:lnSpc>
              <a:spcBef>
                <a:spcPts val="1200"/>
              </a:spcBef>
              <a:spcAft>
                <a:spcPct val="0"/>
              </a:spcAft>
              <a:buClr>
                <a:srgbClr val="0F80A7"/>
              </a:buClr>
              <a:buSzTx/>
              <a:buFont typeface="Arial" charset="0"/>
              <a:buNone/>
              <a:tabLst/>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ts val="1200"/>
              </a:spcBef>
              <a:spcAft>
                <a:spcPct val="0"/>
              </a:spcAft>
              <a:buClr>
                <a:srgbClr val="0F80A7"/>
              </a:buClr>
              <a:buSzTx/>
              <a:buFont typeface="Arial" charset="0"/>
              <a:buNone/>
              <a:tabLst/>
              <a:defRPr/>
            </a:pPr>
            <a:r>
              <a:rPr lang="en-US" noProof="0" dirty="0"/>
              <a:t>Click icon to add picture</a:t>
            </a:r>
            <a:r>
              <a:rPr lang="en-US" dirty="0"/>
              <a:t>, if source statement is required add a References slide at the end of the presentation and include there.</a:t>
            </a:r>
            <a:endParaRPr lang="en-CA" dirty="0"/>
          </a:p>
          <a:p>
            <a:pPr lvl="0"/>
            <a:endParaRPr lang="en-US" noProof="0" dirty="0"/>
          </a:p>
        </p:txBody>
      </p:sp>
      <p:sp>
        <p:nvSpPr>
          <p:cNvPr id="12" name="Title 1"/>
          <p:cNvSpPr>
            <a:spLocks noGrp="1"/>
          </p:cNvSpPr>
          <p:nvPr>
            <p:ph type="title" hasCustomPrompt="1"/>
          </p:nvPr>
        </p:nvSpPr>
        <p:spPr>
          <a:xfrm>
            <a:off x="680336" y="404664"/>
            <a:ext cx="11176305" cy="792083"/>
          </a:xfrm>
        </p:spPr>
        <p:txBody>
          <a:bodyPr anchor="t">
            <a:normAutofit/>
          </a:bodyPr>
          <a:lstStyle>
            <a:lvl1pPr algn="l">
              <a:spcBef>
                <a:spcPts val="1200"/>
              </a:spcBef>
              <a:defRPr sz="3000" b="1" cap="none" baseline="0">
                <a:solidFill>
                  <a:srgbClr val="0F80A7"/>
                </a:solidFill>
                <a:latin typeface="+mn-lt"/>
              </a:defRPr>
            </a:lvl1pPr>
          </a:lstStyle>
          <a:p>
            <a:r>
              <a:rPr lang="en-US" dirty="0"/>
              <a:t>Add Your Section Heading Here (in Title Case)</a:t>
            </a:r>
            <a:br>
              <a:rPr lang="en-US" dirty="0"/>
            </a:br>
            <a:endParaRPr lang="en-US" dirty="0"/>
          </a:p>
        </p:txBody>
      </p:sp>
      <p:sp>
        <p:nvSpPr>
          <p:cNvPr id="13" name="Text Placeholder 2"/>
          <p:cNvSpPr>
            <a:spLocks noGrp="1"/>
          </p:cNvSpPr>
          <p:nvPr>
            <p:ph type="body" idx="1" hasCustomPrompt="1"/>
          </p:nvPr>
        </p:nvSpPr>
        <p:spPr>
          <a:xfrm>
            <a:off x="3071664" y="4944787"/>
            <a:ext cx="7920880" cy="1285300"/>
          </a:xfrm>
        </p:spPr>
        <p:txBody>
          <a:bodyPr anchor="ctr" anchorCtr="0"/>
          <a:lstStyle>
            <a:lvl1pPr marL="0" indent="0">
              <a:spcBef>
                <a:spcPts val="0"/>
              </a:spcBef>
              <a:buNone/>
              <a:defRPr sz="2000" b="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a caption or description here.</a:t>
            </a:r>
          </a:p>
        </p:txBody>
      </p:sp>
      <p:pic>
        <p:nvPicPr>
          <p:cNvPr id="10" name="Picture 9" descr="PowerPoint Template_big-07.pn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 y="1484789"/>
            <a:ext cx="3263007" cy="3467223"/>
          </a:xfrm>
          <a:prstGeom prst="rect">
            <a:avLst/>
          </a:prstGeom>
        </p:spPr>
      </p:pic>
    </p:spTree>
    <p:extLst>
      <p:ext uri="{BB962C8B-B14F-4D97-AF65-F5344CB8AC3E}">
        <p14:creationId xmlns:p14="http://schemas.microsoft.com/office/powerpoint/2010/main" val="88421171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 text/no image">
    <p:spTree>
      <p:nvGrpSpPr>
        <p:cNvPr id="1" name=""/>
        <p:cNvGrpSpPr/>
        <p:nvPr/>
      </p:nvGrpSpPr>
      <p:grpSpPr>
        <a:xfrm>
          <a:off x="0" y="0"/>
          <a:ext cx="0" cy="0"/>
          <a:chOff x="0" y="0"/>
          <a:chExt cx="0" cy="0"/>
        </a:xfrm>
      </p:grpSpPr>
      <p:pic>
        <p:nvPicPr>
          <p:cNvPr id="10" name="Picture 9"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11498189" cy="628232"/>
          </a:xfrm>
          <a:prstGeom prst="rect">
            <a:avLst/>
          </a:prstGeom>
        </p:spPr>
      </p:pic>
      <p:sp>
        <p:nvSpPr>
          <p:cNvPr id="8" name="Slide Number Placeholder 5"/>
          <p:cNvSpPr>
            <a:spLocks noGrp="1"/>
          </p:cNvSpPr>
          <p:nvPr>
            <p:ph type="sldNum" sz="quarter" idx="12"/>
          </p:nvPr>
        </p:nvSpPr>
        <p:spPr>
          <a:xfrm>
            <a:off x="11027072" y="6514703"/>
            <a:ext cx="1117600"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7" name="TextBox 6"/>
          <p:cNvSpPr txBox="1"/>
          <p:nvPr userDrawn="1"/>
        </p:nvSpPr>
        <p:spPr>
          <a:xfrm>
            <a:off x="330719" y="6532581"/>
            <a:ext cx="3413032" cy="246221"/>
          </a:xfrm>
          <a:prstGeom prst="rect">
            <a:avLst/>
          </a:prstGeom>
          <a:noFill/>
        </p:spPr>
        <p:txBody>
          <a:bodyPr wrap="square" rtlCol="0">
            <a:spAutoFit/>
          </a:bodyPr>
          <a:lstStyle/>
          <a:p>
            <a:r>
              <a:rPr lang="en-US" sz="1000" dirty="0">
                <a:solidFill>
                  <a:schemeClr val="bg1"/>
                </a:solidFill>
              </a:rPr>
              <a:t>PublicHealthOntario.ca</a:t>
            </a:r>
          </a:p>
        </p:txBody>
      </p:sp>
      <p:pic>
        <p:nvPicPr>
          <p:cNvPr id="9" name="Picture 8" descr="PowerPoint Template_big-07.png"/>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1782818"/>
            <a:ext cx="3263007" cy="3456384"/>
          </a:xfrm>
          <a:prstGeom prst="rect">
            <a:avLst/>
          </a:prstGeom>
        </p:spPr>
      </p:pic>
      <p:sp>
        <p:nvSpPr>
          <p:cNvPr id="6" name="Title 5"/>
          <p:cNvSpPr>
            <a:spLocks noGrp="1"/>
          </p:cNvSpPr>
          <p:nvPr>
            <p:ph type="title" hasCustomPrompt="1"/>
          </p:nvPr>
        </p:nvSpPr>
        <p:spPr bwMode="auto">
          <a:xfrm>
            <a:off x="2052730" y="1782818"/>
            <a:ext cx="9299853" cy="3302366"/>
          </a:xfrm>
          <a:custGeom>
            <a:avLst/>
            <a:gdLst>
              <a:gd name="connsiteX0" fmla="*/ 0 w 9289032"/>
              <a:gd name="connsiteY0" fmla="*/ 0 h 3310398"/>
              <a:gd name="connsiteX1" fmla="*/ 9289032 w 9289032"/>
              <a:gd name="connsiteY1" fmla="*/ 0 h 3310398"/>
              <a:gd name="connsiteX2" fmla="*/ 9289032 w 9289032"/>
              <a:gd name="connsiteY2" fmla="*/ 3310398 h 3310398"/>
              <a:gd name="connsiteX3" fmla="*/ 0 w 9289032"/>
              <a:gd name="connsiteY3" fmla="*/ 3310398 h 3310398"/>
              <a:gd name="connsiteX4" fmla="*/ 0 w 9289032"/>
              <a:gd name="connsiteY4" fmla="*/ 0 h 3310398"/>
              <a:gd name="connsiteX0" fmla="*/ 0 w 9289032"/>
              <a:gd name="connsiteY0" fmla="*/ 0 h 3316576"/>
              <a:gd name="connsiteX1" fmla="*/ 9289032 w 9289032"/>
              <a:gd name="connsiteY1" fmla="*/ 0 h 3316576"/>
              <a:gd name="connsiteX2" fmla="*/ 9289032 w 9289032"/>
              <a:gd name="connsiteY2" fmla="*/ 3310398 h 3316576"/>
              <a:gd name="connsiteX3" fmla="*/ 988540 w 9289032"/>
              <a:gd name="connsiteY3" fmla="*/ 3316576 h 3316576"/>
              <a:gd name="connsiteX4" fmla="*/ 0 w 9289032"/>
              <a:gd name="connsiteY4" fmla="*/ 0 h 3316576"/>
              <a:gd name="connsiteX0" fmla="*/ 0 w 9289032"/>
              <a:gd name="connsiteY0" fmla="*/ 0 h 3310398"/>
              <a:gd name="connsiteX1" fmla="*/ 9289032 w 9289032"/>
              <a:gd name="connsiteY1" fmla="*/ 0 h 3310398"/>
              <a:gd name="connsiteX2" fmla="*/ 9289032 w 9289032"/>
              <a:gd name="connsiteY2" fmla="*/ 3310398 h 3310398"/>
              <a:gd name="connsiteX3" fmla="*/ 988540 w 9289032"/>
              <a:gd name="connsiteY3" fmla="*/ 3310397 h 3310398"/>
              <a:gd name="connsiteX4" fmla="*/ 0 w 9289032"/>
              <a:gd name="connsiteY4" fmla="*/ 0 h 3310398"/>
              <a:gd name="connsiteX0" fmla="*/ 0 w 9294442"/>
              <a:gd name="connsiteY0" fmla="*/ 0 h 3337517"/>
              <a:gd name="connsiteX1" fmla="*/ 9294442 w 9294442"/>
              <a:gd name="connsiteY1" fmla="*/ 27119 h 3337517"/>
              <a:gd name="connsiteX2" fmla="*/ 9294442 w 9294442"/>
              <a:gd name="connsiteY2" fmla="*/ 3337517 h 3337517"/>
              <a:gd name="connsiteX3" fmla="*/ 993950 w 9294442"/>
              <a:gd name="connsiteY3" fmla="*/ 3337516 h 3337517"/>
              <a:gd name="connsiteX4" fmla="*/ 0 w 9294442"/>
              <a:gd name="connsiteY4" fmla="*/ 0 h 3337517"/>
              <a:gd name="connsiteX0" fmla="*/ 0 w 9294442"/>
              <a:gd name="connsiteY0" fmla="*/ 0 h 3337517"/>
              <a:gd name="connsiteX1" fmla="*/ 9294442 w 9294442"/>
              <a:gd name="connsiteY1" fmla="*/ 27119 h 3337517"/>
              <a:gd name="connsiteX2" fmla="*/ 9294442 w 9294442"/>
              <a:gd name="connsiteY2" fmla="*/ 3337517 h 3337517"/>
              <a:gd name="connsiteX3" fmla="*/ 1010182 w 9294442"/>
              <a:gd name="connsiteY3" fmla="*/ 3337516 h 3337517"/>
              <a:gd name="connsiteX4" fmla="*/ 0 w 9294442"/>
              <a:gd name="connsiteY4" fmla="*/ 0 h 3337517"/>
              <a:gd name="connsiteX0" fmla="*/ 0 w 9299853"/>
              <a:gd name="connsiteY0" fmla="*/ 5424 h 3310398"/>
              <a:gd name="connsiteX1" fmla="*/ 9299853 w 9299853"/>
              <a:gd name="connsiteY1" fmla="*/ 0 h 3310398"/>
              <a:gd name="connsiteX2" fmla="*/ 9299853 w 9299853"/>
              <a:gd name="connsiteY2" fmla="*/ 3310398 h 3310398"/>
              <a:gd name="connsiteX3" fmla="*/ 1015593 w 9299853"/>
              <a:gd name="connsiteY3" fmla="*/ 3310397 h 3310398"/>
              <a:gd name="connsiteX4" fmla="*/ 0 w 9299853"/>
              <a:gd name="connsiteY4" fmla="*/ 5424 h 331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9853" h="3310398">
                <a:moveTo>
                  <a:pt x="0" y="5424"/>
                </a:moveTo>
                <a:lnTo>
                  <a:pt x="9299853" y="0"/>
                </a:lnTo>
                <a:lnTo>
                  <a:pt x="9299853" y="3310398"/>
                </a:lnTo>
                <a:lnTo>
                  <a:pt x="1015593" y="3310397"/>
                </a:lnTo>
                <a:lnTo>
                  <a:pt x="0" y="542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aseline="0"/>
            </a:lvl1pPr>
          </a:lstStyle>
          <a:p>
            <a:r>
              <a:rPr lang="en-US" dirty="0"/>
              <a:t>	Click to Add Section Title in title Case: And sub-title in 	sentence case</a:t>
            </a:r>
            <a:endParaRPr lang="en-CA" dirty="0"/>
          </a:p>
        </p:txBody>
      </p:sp>
    </p:spTree>
    <p:extLst>
      <p:ext uri="{BB962C8B-B14F-4D97-AF65-F5344CB8AC3E}">
        <p14:creationId xmlns:p14="http://schemas.microsoft.com/office/powerpoint/2010/main" val="269532671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11498189" cy="628232"/>
          </a:xfrm>
          <a:prstGeom prst="rect">
            <a:avLst/>
          </a:prstGeom>
        </p:spPr>
      </p:pic>
      <p:sp>
        <p:nvSpPr>
          <p:cNvPr id="2" name="Title 1"/>
          <p:cNvSpPr>
            <a:spLocks noGrp="1"/>
          </p:cNvSpPr>
          <p:nvPr>
            <p:ph type="title" hasCustomPrompt="1"/>
          </p:nvPr>
        </p:nvSpPr>
        <p:spPr>
          <a:xfrm>
            <a:off x="609600" y="404664"/>
            <a:ext cx="11247040" cy="685800"/>
          </a:xfrm>
        </p:spPr>
        <p:txBody>
          <a:bodyPr/>
          <a:lstStyle>
            <a:lvl1pPr>
              <a:defRPr sz="3000">
                <a:solidFill>
                  <a:srgbClr val="0F80A7"/>
                </a:solidFill>
                <a:latin typeface="+mn-lt"/>
              </a:defRPr>
            </a:lvl1pPr>
          </a:lstStyle>
          <a:p>
            <a:r>
              <a:rPr lang="en-US" dirty="0"/>
              <a:t>Add Your Heading Here (in Title Case)</a:t>
            </a:r>
          </a:p>
        </p:txBody>
      </p:sp>
      <p:sp>
        <p:nvSpPr>
          <p:cNvPr id="8" name="Slide Number Placeholder 5"/>
          <p:cNvSpPr>
            <a:spLocks noGrp="1"/>
          </p:cNvSpPr>
          <p:nvPr>
            <p:ph type="sldNum" sz="quarter" idx="12"/>
          </p:nvPr>
        </p:nvSpPr>
        <p:spPr>
          <a:xfrm>
            <a:off x="11027072" y="6514703"/>
            <a:ext cx="1117600"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7" name="TextBox 6"/>
          <p:cNvSpPr txBox="1"/>
          <p:nvPr userDrawn="1"/>
        </p:nvSpPr>
        <p:spPr>
          <a:xfrm>
            <a:off x="330719" y="6532581"/>
            <a:ext cx="3413032" cy="246221"/>
          </a:xfrm>
          <a:prstGeom prst="rect">
            <a:avLst/>
          </a:prstGeom>
          <a:noFill/>
        </p:spPr>
        <p:txBody>
          <a:bodyPr wrap="square" rtlCol="0">
            <a:spAutoFit/>
          </a:bodyPr>
          <a:lstStyle/>
          <a:p>
            <a:r>
              <a:rPr lang="en-US" sz="1000" dirty="0">
                <a:solidFill>
                  <a:schemeClr val="bg1"/>
                </a:solidFill>
              </a:rPr>
              <a:t>PublicHealthOntario.ca</a:t>
            </a:r>
          </a:p>
        </p:txBody>
      </p:sp>
      <p:sp>
        <p:nvSpPr>
          <p:cNvPr id="13" name="Text Placeholder 12"/>
          <p:cNvSpPr>
            <a:spLocks noGrp="1"/>
          </p:cNvSpPr>
          <p:nvPr>
            <p:ph type="body" sz="quarter" idx="13" hasCustomPrompt="1"/>
          </p:nvPr>
        </p:nvSpPr>
        <p:spPr>
          <a:xfrm>
            <a:off x="624417" y="1124744"/>
            <a:ext cx="5376333" cy="864096"/>
          </a:xfrm>
        </p:spPr>
        <p:txBody>
          <a:bodyPr anchor="t"/>
          <a:lstStyle>
            <a:lvl1pPr marL="0" indent="0">
              <a:buNone/>
              <a:defRPr sz="2800">
                <a:solidFill>
                  <a:srgbClr val="0F80A7"/>
                </a:solidFill>
              </a:defRPr>
            </a:lvl1pPr>
          </a:lstStyle>
          <a:p>
            <a:pPr lvl="0"/>
            <a:r>
              <a:rPr lang="en-US" dirty="0"/>
              <a:t>Add your subheading here </a:t>
            </a:r>
            <a:br>
              <a:rPr lang="en-US" dirty="0"/>
            </a:br>
            <a:r>
              <a:rPr lang="en-US" dirty="0"/>
              <a:t>(in sentence case)</a:t>
            </a:r>
          </a:p>
        </p:txBody>
      </p:sp>
      <p:sp>
        <p:nvSpPr>
          <p:cNvPr id="14" name="Text Placeholder 12"/>
          <p:cNvSpPr>
            <a:spLocks noGrp="1"/>
          </p:cNvSpPr>
          <p:nvPr>
            <p:ph type="body" sz="quarter" idx="14" hasCustomPrompt="1"/>
          </p:nvPr>
        </p:nvSpPr>
        <p:spPr>
          <a:xfrm>
            <a:off x="6192012" y="1124744"/>
            <a:ext cx="5664629" cy="864096"/>
          </a:xfrm>
        </p:spPr>
        <p:txBody>
          <a:bodyPr anchor="t"/>
          <a:lstStyle>
            <a:lvl1pPr marL="0" marR="0" indent="0" algn="l" defTabSz="914400" rtl="0" eaLnBrk="1" fontAlgn="base" latinLnBrk="0" hangingPunct="1">
              <a:lnSpc>
                <a:spcPct val="100000"/>
              </a:lnSpc>
              <a:spcBef>
                <a:spcPts val="1200"/>
              </a:spcBef>
              <a:spcAft>
                <a:spcPct val="0"/>
              </a:spcAft>
              <a:buClr>
                <a:srgbClr val="0F80A7"/>
              </a:buClr>
              <a:buSzTx/>
              <a:buFont typeface="Arial" charset="0"/>
              <a:buNone/>
              <a:tabLst/>
              <a:defRPr sz="2800">
                <a:solidFill>
                  <a:srgbClr val="0F80A7"/>
                </a:solidFill>
              </a:defRPr>
            </a:lvl1pPr>
          </a:lstStyle>
          <a:p>
            <a:pPr marL="0" marR="0" lvl="0" indent="0" algn="l" defTabSz="914400" rtl="0" eaLnBrk="1" fontAlgn="base" latinLnBrk="0" hangingPunct="1">
              <a:lnSpc>
                <a:spcPct val="100000"/>
              </a:lnSpc>
              <a:spcBef>
                <a:spcPts val="1200"/>
              </a:spcBef>
              <a:spcAft>
                <a:spcPct val="0"/>
              </a:spcAft>
              <a:buClr>
                <a:srgbClr val="0F80A7"/>
              </a:buClr>
              <a:buSzTx/>
              <a:buFont typeface="Arial" charset="0"/>
              <a:buNone/>
              <a:tabLst/>
              <a:defRPr/>
            </a:pPr>
            <a:r>
              <a:rPr lang="en-US" dirty="0"/>
              <a:t>Add your subheading here</a:t>
            </a:r>
            <a:br>
              <a:rPr lang="en-US" dirty="0"/>
            </a:br>
            <a:r>
              <a:rPr lang="en-US" dirty="0"/>
              <a:t>(in sentence case)</a:t>
            </a:r>
          </a:p>
        </p:txBody>
      </p:sp>
      <p:sp>
        <p:nvSpPr>
          <p:cNvPr id="6" name="Text Placeholder 5"/>
          <p:cNvSpPr>
            <a:spLocks noGrp="1"/>
          </p:cNvSpPr>
          <p:nvPr>
            <p:ph type="body" sz="quarter" idx="15"/>
          </p:nvPr>
        </p:nvSpPr>
        <p:spPr>
          <a:xfrm>
            <a:off x="624417" y="2060854"/>
            <a:ext cx="5376333" cy="39604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5"/>
          <p:cNvSpPr>
            <a:spLocks noGrp="1"/>
          </p:cNvSpPr>
          <p:nvPr>
            <p:ph type="body" sz="quarter" idx="16"/>
          </p:nvPr>
        </p:nvSpPr>
        <p:spPr>
          <a:xfrm>
            <a:off x="6192012" y="2060551"/>
            <a:ext cx="5664629" cy="39604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7" hasCustomPrompt="1"/>
          </p:nvPr>
        </p:nvSpPr>
        <p:spPr>
          <a:xfrm>
            <a:off x="609601" y="6021288"/>
            <a:ext cx="11247044" cy="287932"/>
          </a:xfrm>
        </p:spPr>
        <p:txBody>
          <a:bodyPr/>
          <a:lstStyle>
            <a:lvl1pPr marL="0" indent="0">
              <a:buNone/>
              <a:defRPr sz="1600" baseline="0"/>
            </a:lvl1pPr>
          </a:lstStyle>
          <a:p>
            <a:pPr lvl="0"/>
            <a:r>
              <a:rPr lang="en-CA" dirty="0"/>
              <a:t>&lt;Click here to add source statement, if needed&gt;</a:t>
            </a:r>
          </a:p>
        </p:txBody>
      </p:sp>
    </p:spTree>
    <p:extLst>
      <p:ext uri="{BB962C8B-B14F-4D97-AF65-F5344CB8AC3E}">
        <p14:creationId xmlns:p14="http://schemas.microsoft.com/office/powerpoint/2010/main" val="14896141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no sub-headings">
    <p:spTree>
      <p:nvGrpSpPr>
        <p:cNvPr id="1" name=""/>
        <p:cNvGrpSpPr/>
        <p:nvPr/>
      </p:nvGrpSpPr>
      <p:grpSpPr>
        <a:xfrm>
          <a:off x="0" y="0"/>
          <a:ext cx="0" cy="0"/>
          <a:chOff x="0" y="0"/>
          <a:chExt cx="0" cy="0"/>
        </a:xfrm>
      </p:grpSpPr>
      <p:pic>
        <p:nvPicPr>
          <p:cNvPr id="10" name="Picture 9"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11498189" cy="628232"/>
          </a:xfrm>
          <a:prstGeom prst="rect">
            <a:avLst/>
          </a:prstGeom>
        </p:spPr>
      </p:pic>
      <p:sp>
        <p:nvSpPr>
          <p:cNvPr id="2" name="Title 1"/>
          <p:cNvSpPr>
            <a:spLocks noGrp="1"/>
          </p:cNvSpPr>
          <p:nvPr>
            <p:ph type="title" hasCustomPrompt="1"/>
          </p:nvPr>
        </p:nvSpPr>
        <p:spPr>
          <a:xfrm>
            <a:off x="609600" y="404664"/>
            <a:ext cx="11247040" cy="685800"/>
          </a:xfrm>
        </p:spPr>
        <p:txBody>
          <a:bodyPr/>
          <a:lstStyle>
            <a:lvl1pPr>
              <a:defRPr sz="3000">
                <a:solidFill>
                  <a:srgbClr val="0F80A7"/>
                </a:solidFill>
                <a:latin typeface="+mn-lt"/>
              </a:defRPr>
            </a:lvl1pPr>
          </a:lstStyle>
          <a:p>
            <a:r>
              <a:rPr lang="en-US" dirty="0"/>
              <a:t>Add Your Heading Here (in Title Case)</a:t>
            </a:r>
          </a:p>
        </p:txBody>
      </p:sp>
      <p:sp>
        <p:nvSpPr>
          <p:cNvPr id="8" name="Slide Number Placeholder 5"/>
          <p:cNvSpPr>
            <a:spLocks noGrp="1"/>
          </p:cNvSpPr>
          <p:nvPr>
            <p:ph type="sldNum" sz="quarter" idx="12"/>
          </p:nvPr>
        </p:nvSpPr>
        <p:spPr>
          <a:xfrm>
            <a:off x="11027072" y="6514703"/>
            <a:ext cx="1117600"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7" name="TextBox 6"/>
          <p:cNvSpPr txBox="1"/>
          <p:nvPr userDrawn="1"/>
        </p:nvSpPr>
        <p:spPr>
          <a:xfrm>
            <a:off x="330719" y="6532581"/>
            <a:ext cx="3413032" cy="246221"/>
          </a:xfrm>
          <a:prstGeom prst="rect">
            <a:avLst/>
          </a:prstGeom>
          <a:noFill/>
        </p:spPr>
        <p:txBody>
          <a:bodyPr wrap="square" rtlCol="0">
            <a:spAutoFit/>
          </a:bodyPr>
          <a:lstStyle/>
          <a:p>
            <a:r>
              <a:rPr lang="en-US" sz="1000" dirty="0">
                <a:solidFill>
                  <a:schemeClr val="bg1"/>
                </a:solidFill>
              </a:rPr>
              <a:t>PublicHealthOntario.ca</a:t>
            </a:r>
          </a:p>
        </p:txBody>
      </p:sp>
      <p:sp>
        <p:nvSpPr>
          <p:cNvPr id="6" name="Text Placeholder 5"/>
          <p:cNvSpPr>
            <a:spLocks noGrp="1"/>
          </p:cNvSpPr>
          <p:nvPr>
            <p:ph type="body" sz="quarter" idx="13"/>
          </p:nvPr>
        </p:nvSpPr>
        <p:spPr>
          <a:xfrm>
            <a:off x="624417" y="1124745"/>
            <a:ext cx="5376333" cy="482520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5"/>
          <p:cNvSpPr>
            <a:spLocks noGrp="1"/>
          </p:cNvSpPr>
          <p:nvPr>
            <p:ph type="body" sz="quarter" idx="14"/>
          </p:nvPr>
        </p:nvSpPr>
        <p:spPr>
          <a:xfrm>
            <a:off x="6192276" y="1124746"/>
            <a:ext cx="5664365" cy="482555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p:cNvSpPr>
            <a:spLocks noGrp="1"/>
          </p:cNvSpPr>
          <p:nvPr>
            <p:ph type="body" sz="quarter" idx="17" hasCustomPrompt="1"/>
          </p:nvPr>
        </p:nvSpPr>
        <p:spPr>
          <a:xfrm>
            <a:off x="624421" y="6021288"/>
            <a:ext cx="11232223" cy="288032"/>
          </a:xfrm>
        </p:spPr>
        <p:txBody>
          <a:bodyPr/>
          <a:lstStyle>
            <a:lvl1pPr marL="0" indent="0">
              <a:buNone/>
              <a:defRPr sz="1600" baseline="0"/>
            </a:lvl1pPr>
          </a:lstStyle>
          <a:p>
            <a:pPr lvl="0"/>
            <a:r>
              <a:rPr lang="en-CA" dirty="0"/>
              <a:t>&lt;Click here to add source statement, if needed&gt;</a:t>
            </a:r>
          </a:p>
        </p:txBody>
      </p:sp>
    </p:spTree>
    <p:extLst>
      <p:ext uri="{BB962C8B-B14F-4D97-AF65-F5344CB8AC3E}">
        <p14:creationId xmlns:p14="http://schemas.microsoft.com/office/powerpoint/2010/main" val="189367458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4417" y="404813"/>
            <a:ext cx="1097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Insert heading here</a:t>
            </a:r>
          </a:p>
        </p:txBody>
      </p:sp>
      <p:sp>
        <p:nvSpPr>
          <p:cNvPr id="1027" name="Text Placeholder 2"/>
          <p:cNvSpPr>
            <a:spLocks noGrp="1"/>
          </p:cNvSpPr>
          <p:nvPr>
            <p:ph type="body" idx="1"/>
          </p:nvPr>
        </p:nvSpPr>
        <p:spPr bwMode="gray">
          <a:xfrm>
            <a:off x="624417" y="1124744"/>
            <a:ext cx="1097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Add text here</a:t>
            </a:r>
          </a:p>
          <a:p>
            <a:pPr lvl="1"/>
            <a:r>
              <a:rPr lang="en-US" dirty="0"/>
              <a:t>Second level</a:t>
            </a:r>
          </a:p>
          <a:p>
            <a:pPr lvl="2"/>
            <a:r>
              <a:rPr lang="en-US" dirty="0"/>
              <a:t>Third level</a:t>
            </a:r>
          </a:p>
          <a:p>
            <a:pPr lvl="3"/>
            <a:r>
              <a:rPr lang="en-US" dirty="0"/>
              <a:t>Fourth level</a:t>
            </a:r>
          </a:p>
        </p:txBody>
      </p:sp>
    </p:spTree>
  </p:cSld>
  <p:clrMap bg1="lt1" tx1="dk1" bg2="lt2" tx2="dk2" accent1="accent1" accent2="accent2" accent3="accent3" accent4="accent4" accent5="accent5" accent6="accent6" hlink="hlink" folHlink="folHlink"/>
  <p:sldLayoutIdLst>
    <p:sldLayoutId id="2147483679" r:id="rId1"/>
    <p:sldLayoutId id="2147483685" r:id="rId2"/>
    <p:sldLayoutId id="2147483693" r:id="rId3"/>
    <p:sldLayoutId id="2147483694" r:id="rId4"/>
    <p:sldLayoutId id="2147483667" r:id="rId5"/>
    <p:sldLayoutId id="2147483692" r:id="rId6"/>
    <p:sldLayoutId id="2147483687" r:id="rId7"/>
    <p:sldLayoutId id="2147483668" r:id="rId8"/>
    <p:sldLayoutId id="2147483681" r:id="rId9"/>
    <p:sldLayoutId id="2147483672" r:id="rId10"/>
    <p:sldLayoutId id="2147483691" r:id="rId11"/>
    <p:sldLayoutId id="2147483683" r:id="rId12"/>
    <p:sldLayoutId id="2147483688" r:id="rId13"/>
    <p:sldLayoutId id="2147483690" r:id="rId14"/>
    <p:sldLayoutId id="2147483689" r:id="rId15"/>
    <p:sldLayoutId id="2147483673" r:id="rId16"/>
    <p:sldLayoutId id="2147483674" r:id="rId17"/>
    <p:sldLayoutId id="2147483675" r:id="rId18"/>
    <p:sldLayoutId id="2147483676" r:id="rId19"/>
    <p:sldLayoutId id="2147483684" r:id="rId20"/>
    <p:sldLayoutId id="2147483682" r:id="rId21"/>
    <p:sldLayoutId id="2147483686" r:id="rId22"/>
    <p:sldLayoutId id="2147483680" r:id="rId23"/>
    <p:sldLayoutId id="2147483695" r:id="rId24"/>
    <p:sldLayoutId id="2147483696" r:id="rId25"/>
  </p:sldLayoutIdLst>
  <p:transition spd="med">
    <p:fade/>
  </p:transition>
  <p:hf hdr="0" ftr="0" dt="0"/>
  <p:txStyles>
    <p:titleStyle>
      <a:lvl1pPr algn="l" rtl="0" eaLnBrk="1" fontAlgn="base" hangingPunct="1">
        <a:spcBef>
          <a:spcPct val="0"/>
        </a:spcBef>
        <a:spcAft>
          <a:spcPct val="0"/>
        </a:spcAft>
        <a:defRPr sz="3000" b="1" kern="1200">
          <a:solidFill>
            <a:srgbClr val="0F80A7"/>
          </a:solidFill>
          <a:latin typeface="+mn-lt"/>
          <a:ea typeface="+mj-ea"/>
          <a:cs typeface="+mj-cs"/>
        </a:defRPr>
      </a:lvl1pPr>
      <a:lvl2pPr algn="l" rtl="0" eaLnBrk="1" fontAlgn="base" hangingPunct="1">
        <a:spcBef>
          <a:spcPct val="0"/>
        </a:spcBef>
        <a:spcAft>
          <a:spcPct val="0"/>
        </a:spcAft>
        <a:defRPr sz="3200">
          <a:solidFill>
            <a:schemeClr val="tx1"/>
          </a:solidFill>
          <a:latin typeface="Calibri" pitchFamily="34" charset="0"/>
        </a:defRPr>
      </a:lvl2pPr>
      <a:lvl3pPr algn="l" rtl="0" eaLnBrk="1" fontAlgn="base" hangingPunct="1">
        <a:spcBef>
          <a:spcPct val="0"/>
        </a:spcBef>
        <a:spcAft>
          <a:spcPct val="0"/>
        </a:spcAft>
        <a:defRPr sz="3200">
          <a:solidFill>
            <a:schemeClr val="tx1"/>
          </a:solidFill>
          <a:latin typeface="Calibri" pitchFamily="34" charset="0"/>
        </a:defRPr>
      </a:lvl3pPr>
      <a:lvl4pPr algn="l" rtl="0" eaLnBrk="1" fontAlgn="base" hangingPunct="1">
        <a:spcBef>
          <a:spcPct val="0"/>
        </a:spcBef>
        <a:spcAft>
          <a:spcPct val="0"/>
        </a:spcAft>
        <a:defRPr sz="3200">
          <a:solidFill>
            <a:schemeClr val="tx1"/>
          </a:solidFill>
          <a:latin typeface="Calibri" pitchFamily="34" charset="0"/>
        </a:defRPr>
      </a:lvl4pPr>
      <a:lvl5pPr algn="l" rtl="0" eaLnBrk="1" fontAlgn="base" hangingPunct="1">
        <a:spcBef>
          <a:spcPct val="0"/>
        </a:spcBef>
        <a:spcAft>
          <a:spcPct val="0"/>
        </a:spcAft>
        <a:defRPr sz="3200">
          <a:solidFill>
            <a:schemeClr val="tx1"/>
          </a:solidFill>
          <a:latin typeface="Calibri" pitchFamily="34" charset="0"/>
        </a:defRPr>
      </a:lvl5pPr>
      <a:lvl6pPr marL="457200" algn="l" rtl="0" eaLnBrk="1" fontAlgn="base" hangingPunct="1">
        <a:spcBef>
          <a:spcPct val="0"/>
        </a:spcBef>
        <a:spcAft>
          <a:spcPct val="0"/>
        </a:spcAft>
        <a:defRPr sz="3200">
          <a:solidFill>
            <a:schemeClr val="tx1"/>
          </a:solidFill>
          <a:latin typeface="Calibri" pitchFamily="34" charset="0"/>
        </a:defRPr>
      </a:lvl6pPr>
      <a:lvl7pPr marL="914400" algn="l" rtl="0" eaLnBrk="1" fontAlgn="base" hangingPunct="1">
        <a:spcBef>
          <a:spcPct val="0"/>
        </a:spcBef>
        <a:spcAft>
          <a:spcPct val="0"/>
        </a:spcAft>
        <a:defRPr sz="3200">
          <a:solidFill>
            <a:schemeClr val="tx1"/>
          </a:solidFill>
          <a:latin typeface="Calibri" pitchFamily="34" charset="0"/>
        </a:defRPr>
      </a:lvl7pPr>
      <a:lvl8pPr marL="1371600" algn="l" rtl="0" eaLnBrk="1" fontAlgn="base" hangingPunct="1">
        <a:spcBef>
          <a:spcPct val="0"/>
        </a:spcBef>
        <a:spcAft>
          <a:spcPct val="0"/>
        </a:spcAft>
        <a:defRPr sz="3200">
          <a:solidFill>
            <a:schemeClr val="tx1"/>
          </a:solidFill>
          <a:latin typeface="Calibri" pitchFamily="34" charset="0"/>
        </a:defRPr>
      </a:lvl8pPr>
      <a:lvl9pPr marL="1828800" algn="l" rtl="0" eaLnBrk="1" fontAlgn="base" hangingPunct="1">
        <a:spcBef>
          <a:spcPct val="0"/>
        </a:spcBef>
        <a:spcAft>
          <a:spcPct val="0"/>
        </a:spcAft>
        <a:defRPr sz="3200">
          <a:solidFill>
            <a:schemeClr val="tx1"/>
          </a:solidFill>
          <a:latin typeface="Calibri" pitchFamily="34" charset="0"/>
        </a:defRPr>
      </a:lvl9pPr>
    </p:titleStyle>
    <p:bodyStyle>
      <a:lvl1pPr marL="282575" indent="-282575" algn="l" rtl="0" eaLnBrk="1" fontAlgn="base" hangingPunct="1">
        <a:spcBef>
          <a:spcPts val="1200"/>
        </a:spcBef>
        <a:spcAft>
          <a:spcPct val="0"/>
        </a:spcAft>
        <a:buClr>
          <a:srgbClr val="0F80A7"/>
        </a:buClr>
        <a:buFont typeface="Arial" charset="0"/>
        <a:buChar char="•"/>
        <a:defRPr sz="2800" kern="1200">
          <a:solidFill>
            <a:schemeClr val="tx1"/>
          </a:solidFill>
          <a:latin typeface="+mn-lt"/>
          <a:ea typeface="+mn-ea"/>
          <a:cs typeface="+mn-cs"/>
        </a:defRPr>
      </a:lvl1pPr>
      <a:lvl2pPr marL="579438" indent="-285750" algn="l" rtl="0" eaLnBrk="1" fontAlgn="base" hangingPunct="1">
        <a:spcBef>
          <a:spcPct val="20000"/>
        </a:spcBef>
        <a:spcAft>
          <a:spcPct val="0"/>
        </a:spcAft>
        <a:buClr>
          <a:srgbClr val="0F80A7"/>
        </a:buClr>
        <a:buFont typeface="Arial" charset="0"/>
        <a:buChar char="•"/>
        <a:defRPr sz="2400" kern="1200">
          <a:solidFill>
            <a:schemeClr val="tx1"/>
          </a:solidFill>
          <a:latin typeface="+mn-lt"/>
          <a:ea typeface="+mn-ea"/>
          <a:cs typeface="+mn-cs"/>
        </a:defRPr>
      </a:lvl2pPr>
      <a:lvl3pPr marL="804863" indent="-228600" algn="l" rtl="0" eaLnBrk="1" fontAlgn="base" hangingPunct="1">
        <a:spcBef>
          <a:spcPct val="20000"/>
        </a:spcBef>
        <a:spcAft>
          <a:spcPct val="0"/>
        </a:spcAft>
        <a:buClr>
          <a:srgbClr val="0F80A7"/>
        </a:buClr>
        <a:buFont typeface="Arial" charset="0"/>
        <a:buChar char="•"/>
        <a:defRPr sz="2000" kern="1200">
          <a:solidFill>
            <a:schemeClr val="tx1"/>
          </a:solidFill>
          <a:latin typeface="+mn-lt"/>
          <a:ea typeface="+mn-ea"/>
          <a:cs typeface="+mn-cs"/>
        </a:defRPr>
      </a:lvl3pPr>
      <a:lvl4pPr marL="1033463" indent="-228600" algn="l" rtl="0" eaLnBrk="1" fontAlgn="base" hangingPunct="1">
        <a:spcBef>
          <a:spcPct val="20000"/>
        </a:spcBef>
        <a:spcAft>
          <a:spcPct val="0"/>
        </a:spcAft>
        <a:buClr>
          <a:srgbClr val="0F80A7"/>
        </a:buClr>
        <a:buFont typeface="Arial" charset="0"/>
        <a:buChar char="•"/>
        <a:defRPr sz="1800" kern="1200">
          <a:solidFill>
            <a:schemeClr val="tx1"/>
          </a:solidFill>
          <a:latin typeface="+mn-lt"/>
          <a:ea typeface="+mn-ea"/>
          <a:cs typeface="+mn-cs"/>
        </a:defRPr>
      </a:lvl4pPr>
      <a:lvl5pPr marL="1262063" indent="-228600" algn="l" rtl="0" eaLnBrk="1" fontAlgn="base" hangingPunct="1">
        <a:spcBef>
          <a:spcPct val="20000"/>
        </a:spcBef>
        <a:spcAft>
          <a:spcPct val="0"/>
        </a:spcAft>
        <a:buClr>
          <a:srgbClr val="58A618"/>
        </a:buClr>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a:lnSpc>
                <a:spcPct val="107000"/>
              </a:lnSpc>
            </a:pPr>
            <a:r>
              <a:rPr lang="en-US" sz="2800" b="1" kern="0" dirty="0">
                <a:latin typeface="Calibri" panose="020F0502020204030204" pitchFamily="34" charset="0"/>
                <a:cs typeface="Times New Roman" panose="02020603050405020304" pitchFamily="18" charset="0"/>
              </a:rPr>
              <a:t>Association between Late Outbreak Identification and SARS-CoV-2 Infection and Mortality Among Nursing Home Residents in Ontario, Canada</a:t>
            </a:r>
            <a:endParaRPr lang="en-CA" sz="2800" b="1" kern="0" dirty="0">
              <a:latin typeface="Calibri" panose="020F0502020204030204" pitchFamily="34" charset="0"/>
              <a:cs typeface="Times New Roman" panose="02020603050405020304" pitchFamily="18" charset="0"/>
            </a:endParaRPr>
          </a:p>
        </p:txBody>
      </p:sp>
      <p:sp>
        <p:nvSpPr>
          <p:cNvPr id="2" name="Text Placeholder 1"/>
          <p:cNvSpPr>
            <a:spLocks noGrp="1"/>
          </p:cNvSpPr>
          <p:nvPr>
            <p:ph type="body" sz="quarter" idx="10"/>
          </p:nvPr>
        </p:nvSpPr>
        <p:spPr>
          <a:xfrm>
            <a:off x="812800" y="4725143"/>
            <a:ext cx="8128000" cy="1811125"/>
          </a:xfrm>
        </p:spPr>
        <p:txBody>
          <a:bodyPr>
            <a:normAutofit fontScale="92500" lnSpcReduction="10000"/>
          </a:bodyPr>
          <a:lstStyle/>
          <a:p>
            <a:r>
              <a:rPr lang="en-CA" sz="2400" dirty="0"/>
              <a:t>Kevin Brown</a:t>
            </a:r>
          </a:p>
          <a:p>
            <a:r>
              <a:rPr lang="en-CA" sz="2400" dirty="0"/>
              <a:t>Scientist, Public Health Ontario</a:t>
            </a:r>
          </a:p>
          <a:p>
            <a:endParaRPr lang="en-CA" sz="2400" dirty="0"/>
          </a:p>
          <a:p>
            <a:r>
              <a:rPr lang="en-CA" sz="2400" dirty="0"/>
              <a:t>November 13, 2023</a:t>
            </a:r>
          </a:p>
        </p:txBody>
      </p:sp>
      <p:pic>
        <p:nvPicPr>
          <p:cNvPr id="1026" name="Picture 2" descr="BIRS home">
            <a:extLst>
              <a:ext uri="{FF2B5EF4-FFF2-40B4-BE49-F238E27FC236}">
                <a16:creationId xmlns:a16="http://schemas.microsoft.com/office/drawing/2014/main" id="{220386C7-9ACC-0327-60F6-720CA4E10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9766" y="5877272"/>
            <a:ext cx="4589434" cy="658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68233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BEB88E-7A48-4311-8253-79E1F5AA80A5}" type="slidenum">
              <a:rPr lang="en-US" smtClean="0"/>
              <a:pPr>
                <a:defRPr/>
              </a:pPr>
              <a:t>10</a:t>
            </a:fld>
            <a:endParaRPr lang="en-US" dirty="0"/>
          </a:p>
        </p:txBody>
      </p:sp>
      <p:graphicFrame>
        <p:nvGraphicFramePr>
          <p:cNvPr id="6" name="Table 5">
            <a:extLst>
              <a:ext uri="{FF2B5EF4-FFF2-40B4-BE49-F238E27FC236}">
                <a16:creationId xmlns:a16="http://schemas.microsoft.com/office/drawing/2014/main" id="{7D8786CA-DE2D-104A-26B9-E3EBE10870B2}"/>
              </a:ext>
            </a:extLst>
          </p:cNvPr>
          <p:cNvGraphicFramePr>
            <a:graphicFrameLocks noGrp="1"/>
          </p:cNvGraphicFramePr>
          <p:nvPr/>
        </p:nvGraphicFramePr>
        <p:xfrm>
          <a:off x="756355" y="2010482"/>
          <a:ext cx="10679293" cy="3449998"/>
        </p:xfrm>
        <a:graphic>
          <a:graphicData uri="http://schemas.openxmlformats.org/drawingml/2006/table">
            <a:tbl>
              <a:tblPr firstRow="1" firstCol="1" bandRow="1">
                <a:tableStyleId>{5C22544A-7EE6-4342-B048-85BDC9FD1C3A}</a:tableStyleId>
              </a:tblPr>
              <a:tblGrid>
                <a:gridCol w="3657987">
                  <a:extLst>
                    <a:ext uri="{9D8B030D-6E8A-4147-A177-3AD203B41FA5}">
                      <a16:colId xmlns:a16="http://schemas.microsoft.com/office/drawing/2014/main" val="465973036"/>
                    </a:ext>
                  </a:extLst>
                </a:gridCol>
                <a:gridCol w="2054043">
                  <a:extLst>
                    <a:ext uri="{9D8B030D-6E8A-4147-A177-3AD203B41FA5}">
                      <a16:colId xmlns:a16="http://schemas.microsoft.com/office/drawing/2014/main" val="1417926575"/>
                    </a:ext>
                  </a:extLst>
                </a:gridCol>
                <a:gridCol w="2054043">
                  <a:extLst>
                    <a:ext uri="{9D8B030D-6E8A-4147-A177-3AD203B41FA5}">
                      <a16:colId xmlns:a16="http://schemas.microsoft.com/office/drawing/2014/main" val="1136022551"/>
                    </a:ext>
                  </a:extLst>
                </a:gridCol>
                <a:gridCol w="2055120">
                  <a:extLst>
                    <a:ext uri="{9D8B030D-6E8A-4147-A177-3AD203B41FA5}">
                      <a16:colId xmlns:a16="http://schemas.microsoft.com/office/drawing/2014/main" val="3044975626"/>
                    </a:ext>
                  </a:extLst>
                </a:gridCol>
                <a:gridCol w="858100">
                  <a:extLst>
                    <a:ext uri="{9D8B030D-6E8A-4147-A177-3AD203B41FA5}">
                      <a16:colId xmlns:a16="http://schemas.microsoft.com/office/drawing/2014/main" val="3046569438"/>
                    </a:ext>
                  </a:extLst>
                </a:gridCol>
              </a:tblGrid>
              <a:tr h="228600">
                <a:tc>
                  <a:txBody>
                    <a:bodyPr/>
                    <a:lstStyle/>
                    <a:p>
                      <a:pPr>
                        <a:lnSpc>
                          <a:spcPct val="107000"/>
                        </a:lnSpc>
                      </a:pPr>
                      <a:r>
                        <a:rPr lang="en-CA" sz="1400" dirty="0">
                          <a:effectLst/>
                        </a:rPr>
                        <a:t>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dirty="0">
                          <a:effectLst/>
                        </a:rPr>
                        <a:t>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gridSpan="2">
                  <a:txBody>
                    <a:bodyPr/>
                    <a:lstStyle/>
                    <a:p>
                      <a:pPr algn="ctr">
                        <a:lnSpc>
                          <a:spcPct val="107000"/>
                        </a:lnSpc>
                      </a:pPr>
                      <a:r>
                        <a:rPr lang="en-CA" sz="1400">
                          <a:effectLst/>
                        </a:rPr>
                        <a:t>Outbreak identification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hMerge="1">
                  <a:txBody>
                    <a:bodyPr/>
                    <a:lstStyle/>
                    <a:p>
                      <a:endParaRPr lang="en-US"/>
                    </a:p>
                  </a:txBody>
                  <a:tcPr/>
                </a:tc>
                <a:tc>
                  <a:txBody>
                    <a:bodyPr/>
                    <a:lstStyle/>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extLst>
                  <a:ext uri="{0D108BD9-81ED-4DB2-BD59-A6C34878D82A}">
                    <a16:rowId xmlns:a16="http://schemas.microsoft.com/office/drawing/2014/main" val="2441741246"/>
                  </a:ext>
                </a:extLst>
              </a:tr>
              <a:tr h="467699">
                <a:tc>
                  <a:txBody>
                    <a:bodyPr/>
                    <a:lstStyle/>
                    <a:p>
                      <a:pPr>
                        <a:lnSpc>
                          <a:spcPct val="107000"/>
                        </a:lnSpc>
                      </a:pPr>
                      <a:r>
                        <a:rPr lang="en-CA" sz="1400" dirty="0">
                          <a:solidFill>
                            <a:schemeClr val="bg2"/>
                          </a:solidFill>
                          <a:effectLst/>
                        </a:rPr>
                        <a:t> </a:t>
                      </a:r>
                      <a:endParaRPr lang="en-CA"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dirty="0">
                          <a:effectLst/>
                        </a:rPr>
                        <a:t>Overall</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Early (≤2 days of </a:t>
                      </a:r>
                    </a:p>
                    <a:p>
                      <a:pPr algn="ctr">
                        <a:lnSpc>
                          <a:spcPct val="107000"/>
                        </a:lnSpc>
                      </a:pPr>
                      <a:r>
                        <a:rPr lang="en-CA" sz="1400">
                          <a:effectLst/>
                        </a:rPr>
                        <a:t>infection pressure*)</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Late (≥3 days of </a:t>
                      </a:r>
                    </a:p>
                    <a:p>
                      <a:pPr algn="ctr">
                        <a:lnSpc>
                          <a:spcPct val="107000"/>
                        </a:lnSpc>
                      </a:pPr>
                      <a:r>
                        <a:rPr lang="en-CA" sz="1400">
                          <a:effectLst/>
                        </a:rPr>
                        <a:t>infection pressure*)</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nSpc>
                          <a:spcPct val="107000"/>
                        </a:lnSpc>
                      </a:pPr>
                      <a:r>
                        <a:rPr lang="en-CA" sz="1400">
                          <a:effectLst/>
                        </a:rPr>
                        <a:t> </a:t>
                      </a:r>
                    </a:p>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extLst>
                  <a:ext uri="{0D108BD9-81ED-4DB2-BD59-A6C34878D82A}">
                    <a16:rowId xmlns:a16="http://schemas.microsoft.com/office/drawing/2014/main" val="329470764"/>
                  </a:ext>
                </a:extLst>
              </a:tr>
              <a:tr h="467699">
                <a:tc>
                  <a:txBody>
                    <a:bodyPr/>
                    <a:lstStyle/>
                    <a:p>
                      <a:pPr>
                        <a:lnSpc>
                          <a:spcPct val="107000"/>
                        </a:lnSpc>
                      </a:pPr>
                      <a:r>
                        <a:rPr lang="en-CA" sz="1400" dirty="0">
                          <a:solidFill>
                            <a:schemeClr val="bg2"/>
                          </a:solidFill>
                          <a:effectLst/>
                        </a:rPr>
                        <a:t> </a:t>
                      </a:r>
                      <a:endParaRPr lang="en-CA"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dirty="0">
                          <a:effectLst/>
                        </a:rPr>
                        <a:t>N (%) or </a:t>
                      </a:r>
                    </a:p>
                    <a:p>
                      <a:pPr algn="ctr">
                        <a:lnSpc>
                          <a:spcPct val="107000"/>
                        </a:lnSpc>
                      </a:pPr>
                      <a:r>
                        <a:rPr lang="en-CA" sz="1400" dirty="0">
                          <a:effectLst/>
                        </a:rPr>
                        <a:t>Mean (IDR)</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dirty="0">
                          <a:effectLst/>
                        </a:rPr>
                        <a:t>N (%) or </a:t>
                      </a:r>
                    </a:p>
                    <a:p>
                      <a:pPr algn="ctr">
                        <a:lnSpc>
                          <a:spcPct val="107000"/>
                        </a:lnSpc>
                      </a:pPr>
                      <a:r>
                        <a:rPr lang="en-CA" sz="1400" dirty="0">
                          <a:effectLst/>
                        </a:rPr>
                        <a:t>Mean (IDR)</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N (%) or </a:t>
                      </a:r>
                    </a:p>
                    <a:p>
                      <a:pPr algn="ctr">
                        <a:lnSpc>
                          <a:spcPct val="107000"/>
                        </a:lnSpc>
                      </a:pPr>
                      <a:r>
                        <a:rPr lang="en-CA" sz="1400">
                          <a:effectLst/>
                        </a:rPr>
                        <a:t>Mean (IDR)</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p</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ctr"/>
                </a:tc>
                <a:extLst>
                  <a:ext uri="{0D108BD9-81ED-4DB2-BD59-A6C34878D82A}">
                    <a16:rowId xmlns:a16="http://schemas.microsoft.com/office/drawing/2014/main" val="2387839804"/>
                  </a:ext>
                </a:extLst>
              </a:tr>
              <a:tr h="228600">
                <a:tc>
                  <a:txBody>
                    <a:bodyPr/>
                    <a:lstStyle/>
                    <a:p>
                      <a:pPr>
                        <a:lnSpc>
                          <a:spcPct val="107000"/>
                        </a:lnSpc>
                      </a:pPr>
                      <a:r>
                        <a:rPr lang="en-CA" sz="1400" dirty="0">
                          <a:solidFill>
                            <a:schemeClr val="bg2"/>
                          </a:solidFill>
                          <a:effectLst/>
                        </a:rPr>
                        <a:t> </a:t>
                      </a:r>
                      <a:endParaRPr lang="en-CA"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dirty="0">
                          <a:effectLst/>
                        </a:rPr>
                        <a:t>N=632</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N=402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N=230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ctr"/>
                </a:tc>
                <a:extLst>
                  <a:ext uri="{0D108BD9-81ED-4DB2-BD59-A6C34878D82A}">
                    <a16:rowId xmlns:a16="http://schemas.microsoft.com/office/drawing/2014/main" val="2641013971"/>
                  </a:ext>
                </a:extLst>
              </a:tr>
              <a:tr h="228600">
                <a:tc>
                  <a:txBody>
                    <a:bodyPr/>
                    <a:lstStyle/>
                    <a:p>
                      <a:pPr>
                        <a:lnSpc>
                          <a:spcPct val="107000"/>
                        </a:lnSpc>
                      </a:pPr>
                      <a:r>
                        <a:rPr lang="en-CA" sz="1400" b="1"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Outcomes</a:t>
                      </a:r>
                      <a:endParaRPr lang="en-CA"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9868650"/>
                  </a:ext>
                </a:extLst>
              </a:tr>
              <a:tr h="228600">
                <a:tc>
                  <a:txBody>
                    <a:bodyPr/>
                    <a:lstStyle/>
                    <a:p>
                      <a:pPr>
                        <a:lnSpc>
                          <a:spcPct val="107000"/>
                        </a:lnSpc>
                      </a:pPr>
                      <a:r>
                        <a:rPr lang="en-CA" sz="14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  SARS-CoV-2 infections</a:t>
                      </a:r>
                      <a:endParaRPr lang="en-CA"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1593348"/>
                  </a:ext>
                </a:extLst>
              </a:tr>
              <a:tr h="228600">
                <a:tc>
                  <a:txBody>
                    <a:bodyPr/>
                    <a:lstStyle/>
                    <a:p>
                      <a:pPr>
                        <a:lnSpc>
                          <a:spcPct val="107000"/>
                        </a:lnSpc>
                      </a:pPr>
                      <a:r>
                        <a:rPr lang="en-CA" sz="14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    30-day follow-up</a:t>
                      </a:r>
                      <a:endParaRPr lang="en-CA"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6452 (6.2)</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C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2015 (3.3)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C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4437 (10.3)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C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&lt;0.001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1453179"/>
                  </a:ext>
                </a:extLst>
              </a:tr>
              <a:tr h="228600">
                <a:tc>
                  <a:txBody>
                    <a:bodyPr/>
                    <a:lstStyle/>
                    <a:p>
                      <a:pPr>
                        <a:lnSpc>
                          <a:spcPct val="107000"/>
                        </a:lnSpc>
                      </a:pPr>
                      <a:r>
                        <a:rPr lang="en-CA" sz="14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    14-day follow-up</a:t>
                      </a:r>
                      <a:endParaRPr lang="en-CA"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3643 (3.5)</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C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840 (1.4)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C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2803 (6.5)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C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&lt;0.001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6122960"/>
                  </a:ext>
                </a:extLst>
              </a:tr>
              <a:tr h="228600">
                <a:tc>
                  <a:txBody>
                    <a:bodyPr/>
                    <a:lstStyle/>
                    <a:p>
                      <a:pPr>
                        <a:lnSpc>
                          <a:spcPct val="107000"/>
                        </a:lnSpc>
                      </a:pPr>
                      <a:r>
                        <a:rPr lang="en-CA" sz="14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    Full outbreak</a:t>
                      </a:r>
                      <a:endParaRPr lang="en-CA"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7904 (7.6)</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C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2893 (4.7)</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C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5011 (11.7)</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C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&lt;0.001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8040370"/>
                  </a:ext>
                </a:extLst>
              </a:tr>
              <a:tr h="228600">
                <a:tc>
                  <a:txBody>
                    <a:bodyPr/>
                    <a:lstStyle/>
                    <a:p>
                      <a:pPr>
                        <a:lnSpc>
                          <a:spcPct val="107000"/>
                        </a:lnSpc>
                      </a:pPr>
                      <a:r>
                        <a:rPr lang="en-CA" sz="14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  SARS-CoV-2 mortality</a:t>
                      </a:r>
                      <a:endParaRPr lang="en-CA"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C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C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C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6167669"/>
                  </a:ext>
                </a:extLst>
              </a:tr>
              <a:tr h="228600">
                <a:tc>
                  <a:txBody>
                    <a:bodyPr/>
                    <a:lstStyle/>
                    <a:p>
                      <a:pPr>
                        <a:lnSpc>
                          <a:spcPct val="107000"/>
                        </a:lnSpc>
                      </a:pPr>
                      <a:r>
                        <a:rPr lang="en-CA" sz="14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    30-day follow-up</a:t>
                      </a:r>
                      <a:endParaRPr lang="en-CA"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1953 (1.9)</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C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579 (0.9)</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C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1374 (3.2)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C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&lt;0.001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4845978"/>
                  </a:ext>
                </a:extLst>
              </a:tr>
              <a:tr h="228600">
                <a:tc>
                  <a:txBody>
                    <a:bodyPr/>
                    <a:lstStyle/>
                    <a:p>
                      <a:pPr>
                        <a:lnSpc>
                          <a:spcPct val="107000"/>
                        </a:lnSpc>
                      </a:pPr>
                      <a:r>
                        <a:rPr lang="en-CA" sz="14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    14-day follow-up</a:t>
                      </a:r>
                      <a:endParaRPr lang="en-CA"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1155 (1.1)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C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214 (0.3)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C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941 (2.2)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C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&lt;0.001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5616627"/>
                  </a:ext>
                </a:extLst>
              </a:tr>
              <a:tr h="228600">
                <a:tc>
                  <a:txBody>
                    <a:bodyPr/>
                    <a:lstStyle/>
                    <a:p>
                      <a:pPr>
                        <a:lnSpc>
                          <a:spcPct val="107000"/>
                        </a:lnSpc>
                      </a:pPr>
                      <a:r>
                        <a:rPr lang="en-CA" sz="14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    Full outbreak</a:t>
                      </a:r>
                      <a:endParaRPr lang="en-CA"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2293 (2.2)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C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793 (1.3)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C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1500 (3.5)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C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&lt;0.001</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6162352"/>
                  </a:ext>
                </a:extLst>
              </a:tr>
            </a:tbl>
          </a:graphicData>
        </a:graphic>
      </p:graphicFrame>
    </p:spTree>
    <p:extLst>
      <p:ext uri="{BB962C8B-B14F-4D97-AF65-F5344CB8AC3E}">
        <p14:creationId xmlns:p14="http://schemas.microsoft.com/office/powerpoint/2010/main" val="3047773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BEB88E-7A48-4311-8253-79E1F5AA80A5}" type="slidenum">
              <a:rPr lang="en-US" smtClean="0"/>
              <a:pPr>
                <a:defRPr/>
              </a:pPr>
              <a:t>11</a:t>
            </a:fld>
            <a:endParaRPr lang="en-US" dirty="0"/>
          </a:p>
        </p:txBody>
      </p:sp>
      <p:pic>
        <p:nvPicPr>
          <p:cNvPr id="6" name="Picture 5">
            <a:extLst>
              <a:ext uri="{FF2B5EF4-FFF2-40B4-BE49-F238E27FC236}">
                <a16:creationId xmlns:a16="http://schemas.microsoft.com/office/drawing/2014/main" id="{D13A9008-607D-B235-32F9-3B8521DB872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31504" y="195421"/>
            <a:ext cx="8661972" cy="6662579"/>
          </a:xfrm>
          <a:prstGeom prst="rect">
            <a:avLst/>
          </a:prstGeom>
        </p:spPr>
      </p:pic>
      <p:sp>
        <p:nvSpPr>
          <p:cNvPr id="7" name="TextBox 6">
            <a:extLst>
              <a:ext uri="{FF2B5EF4-FFF2-40B4-BE49-F238E27FC236}">
                <a16:creationId xmlns:a16="http://schemas.microsoft.com/office/drawing/2014/main" id="{FC89FDA3-854A-CBEE-B0C2-D3248ADBEB65}"/>
              </a:ext>
            </a:extLst>
          </p:cNvPr>
          <p:cNvSpPr txBox="1"/>
          <p:nvPr/>
        </p:nvSpPr>
        <p:spPr>
          <a:xfrm>
            <a:off x="7896200" y="2284721"/>
            <a:ext cx="6168452" cy="671915"/>
          </a:xfrm>
          <a:prstGeom prst="rect">
            <a:avLst/>
          </a:prstGeom>
          <a:noFill/>
        </p:spPr>
        <p:txBody>
          <a:bodyPr wrap="square">
            <a:spAutoFit/>
          </a:bodyPr>
          <a:lstStyle/>
          <a:p>
            <a:pPr algn="ctr">
              <a:lnSpc>
                <a:spcPct val="107000"/>
              </a:lnSpc>
            </a:pPr>
            <a:r>
              <a:rPr lang="en-CA" sz="1800" dirty="0">
                <a:effectLst/>
              </a:rPr>
              <a:t>OR = 1.13 </a:t>
            </a:r>
            <a:endParaRPr lang="en-CA" dirty="0"/>
          </a:p>
          <a:p>
            <a:pPr algn="ctr">
              <a:lnSpc>
                <a:spcPct val="107000"/>
              </a:lnSpc>
            </a:pPr>
            <a:r>
              <a:rPr lang="en-CA" sz="1800" dirty="0">
                <a:effectLst/>
              </a:rPr>
              <a:t>95%CI</a:t>
            </a:r>
            <a:r>
              <a:rPr lang="en-CA" dirty="0"/>
              <a:t>: </a:t>
            </a:r>
            <a:r>
              <a:rPr lang="en-CA" sz="1800" dirty="0">
                <a:effectLst/>
              </a:rPr>
              <a:t>1.11, 1.16</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915D0FB-0BF3-3DBC-EF25-59D37EB97CE0}"/>
              </a:ext>
            </a:extLst>
          </p:cNvPr>
          <p:cNvSpPr txBox="1"/>
          <p:nvPr/>
        </p:nvSpPr>
        <p:spPr>
          <a:xfrm>
            <a:off x="7896200" y="4608340"/>
            <a:ext cx="6168452" cy="671915"/>
          </a:xfrm>
          <a:prstGeom prst="rect">
            <a:avLst/>
          </a:prstGeom>
          <a:noFill/>
        </p:spPr>
        <p:txBody>
          <a:bodyPr wrap="square">
            <a:spAutoFit/>
          </a:bodyPr>
          <a:lstStyle/>
          <a:p>
            <a:pPr algn="ctr">
              <a:lnSpc>
                <a:spcPct val="107000"/>
              </a:lnSpc>
            </a:pPr>
            <a:r>
              <a:rPr lang="en-CA" sz="1800" dirty="0">
                <a:effectLst/>
              </a:rPr>
              <a:t>OR= 1.12 </a:t>
            </a:r>
          </a:p>
          <a:p>
            <a:pPr algn="ctr">
              <a:lnSpc>
                <a:spcPct val="107000"/>
              </a:lnSpc>
            </a:pPr>
            <a:r>
              <a:rPr lang="en-CA" dirty="0"/>
              <a:t>95%CI: </a:t>
            </a:r>
            <a:r>
              <a:rPr lang="en-CA" sz="1800" dirty="0">
                <a:effectLst/>
              </a:rPr>
              <a:t>1.10, 1.14</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1800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BEB88E-7A48-4311-8253-79E1F5AA80A5}" type="slidenum">
              <a:rPr lang="en-US" smtClean="0"/>
              <a:pPr>
                <a:defRPr/>
              </a:pPr>
              <a:t>12</a:t>
            </a:fld>
            <a:endParaRPr lang="en-US" dirty="0"/>
          </a:p>
        </p:txBody>
      </p:sp>
      <p:sp>
        <p:nvSpPr>
          <p:cNvPr id="4" name="Title 3"/>
          <p:cNvSpPr>
            <a:spLocks noGrp="1"/>
          </p:cNvSpPr>
          <p:nvPr>
            <p:ph type="title"/>
          </p:nvPr>
        </p:nvSpPr>
        <p:spPr/>
        <p:txBody>
          <a:bodyPr>
            <a:normAutofit/>
          </a:bodyPr>
          <a:lstStyle/>
          <a:p>
            <a:r>
              <a:rPr lang="en-US" dirty="0"/>
              <a:t>Results</a:t>
            </a:r>
            <a:endParaRPr lang="en-CA" dirty="0"/>
          </a:p>
        </p:txBody>
      </p:sp>
      <p:graphicFrame>
        <p:nvGraphicFramePr>
          <p:cNvPr id="3" name="Table 2">
            <a:extLst>
              <a:ext uri="{FF2B5EF4-FFF2-40B4-BE49-F238E27FC236}">
                <a16:creationId xmlns:a16="http://schemas.microsoft.com/office/drawing/2014/main" id="{3D04A030-4C5B-02BE-3B30-9BB0331B7C9D}"/>
              </a:ext>
            </a:extLst>
          </p:cNvPr>
          <p:cNvGraphicFramePr>
            <a:graphicFrameLocks noGrp="1"/>
          </p:cNvGraphicFramePr>
          <p:nvPr>
            <p:extLst>
              <p:ext uri="{D42A27DB-BD31-4B8C-83A1-F6EECF244321}">
                <p14:modId xmlns:p14="http://schemas.microsoft.com/office/powerpoint/2010/main" val="1036812127"/>
              </p:ext>
            </p:extLst>
          </p:nvPr>
        </p:nvGraphicFramePr>
        <p:xfrm>
          <a:off x="624417" y="1090613"/>
          <a:ext cx="11364384" cy="4930674"/>
        </p:xfrm>
        <a:graphic>
          <a:graphicData uri="http://schemas.openxmlformats.org/drawingml/2006/table">
            <a:tbl>
              <a:tblPr firstRow="1" firstCol="1" bandRow="1">
                <a:tableStyleId>{5C22544A-7EE6-4342-B048-85BDC9FD1C3A}</a:tableStyleId>
              </a:tblPr>
              <a:tblGrid>
                <a:gridCol w="3578479">
                  <a:extLst>
                    <a:ext uri="{9D8B030D-6E8A-4147-A177-3AD203B41FA5}">
                      <a16:colId xmlns:a16="http://schemas.microsoft.com/office/drawing/2014/main" val="531319627"/>
                    </a:ext>
                  </a:extLst>
                </a:gridCol>
                <a:gridCol w="1946167">
                  <a:extLst>
                    <a:ext uri="{9D8B030D-6E8A-4147-A177-3AD203B41FA5}">
                      <a16:colId xmlns:a16="http://schemas.microsoft.com/office/drawing/2014/main" val="2375658503"/>
                    </a:ext>
                  </a:extLst>
                </a:gridCol>
                <a:gridCol w="1946167">
                  <a:extLst>
                    <a:ext uri="{9D8B030D-6E8A-4147-A177-3AD203B41FA5}">
                      <a16:colId xmlns:a16="http://schemas.microsoft.com/office/drawing/2014/main" val="2061609879"/>
                    </a:ext>
                  </a:extLst>
                </a:gridCol>
                <a:gridCol w="1946167">
                  <a:extLst>
                    <a:ext uri="{9D8B030D-6E8A-4147-A177-3AD203B41FA5}">
                      <a16:colId xmlns:a16="http://schemas.microsoft.com/office/drawing/2014/main" val="1359276596"/>
                    </a:ext>
                  </a:extLst>
                </a:gridCol>
                <a:gridCol w="1947404">
                  <a:extLst>
                    <a:ext uri="{9D8B030D-6E8A-4147-A177-3AD203B41FA5}">
                      <a16:colId xmlns:a16="http://schemas.microsoft.com/office/drawing/2014/main" val="1029465979"/>
                    </a:ext>
                  </a:extLst>
                </a:gridCol>
              </a:tblGrid>
              <a:tr h="822564">
                <a:tc>
                  <a:txBody>
                    <a:bodyPr/>
                    <a:lstStyle/>
                    <a:p>
                      <a:pPr>
                        <a:lnSpc>
                          <a:spcPct val="107000"/>
                        </a:lnSpc>
                      </a:pPr>
                      <a:r>
                        <a:rPr lang="en-CA" sz="2100" dirty="0">
                          <a:effectLst/>
                        </a:rPr>
                        <a:t> </a:t>
                      </a:r>
                      <a:endParaRPr lang="en-C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gridSpan="2">
                  <a:txBody>
                    <a:bodyPr/>
                    <a:lstStyle/>
                    <a:p>
                      <a:pPr algn="ctr">
                        <a:lnSpc>
                          <a:spcPct val="107000"/>
                        </a:lnSpc>
                      </a:pPr>
                      <a:r>
                        <a:rPr lang="en-CA" sz="2100" dirty="0">
                          <a:effectLst/>
                        </a:rPr>
                        <a:t>Secondary infection </a:t>
                      </a:r>
                    </a:p>
                    <a:p>
                      <a:pPr algn="ctr">
                        <a:lnSpc>
                          <a:spcPct val="107000"/>
                        </a:lnSpc>
                      </a:pPr>
                      <a:r>
                        <a:rPr lang="en-CA" sz="2100" dirty="0">
                          <a:effectLst/>
                        </a:rPr>
                        <a:t>incidence (%)</a:t>
                      </a:r>
                      <a:endParaRPr lang="en-C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algn="ctr">
                        <a:lnSpc>
                          <a:spcPct val="107000"/>
                        </a:lnSpc>
                      </a:pPr>
                      <a:r>
                        <a:rPr lang="en-CA" sz="2100" dirty="0">
                          <a:effectLst/>
                        </a:rPr>
                        <a:t>Secondary mortality </a:t>
                      </a:r>
                    </a:p>
                    <a:p>
                      <a:pPr algn="ctr">
                        <a:lnSpc>
                          <a:spcPct val="107000"/>
                        </a:lnSpc>
                      </a:pPr>
                      <a:r>
                        <a:rPr lang="en-CA" sz="2100" dirty="0">
                          <a:effectLst/>
                        </a:rPr>
                        <a:t>incidence (%)</a:t>
                      </a:r>
                      <a:endParaRPr lang="en-C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527208602"/>
                  </a:ext>
                </a:extLst>
              </a:tr>
              <a:tr h="401962">
                <a:tc>
                  <a:txBody>
                    <a:bodyPr/>
                    <a:lstStyle/>
                    <a:p>
                      <a:pPr>
                        <a:lnSpc>
                          <a:spcPct val="107000"/>
                        </a:lnSpc>
                      </a:pPr>
                      <a:r>
                        <a:rPr lang="en-CA" sz="2100" dirty="0">
                          <a:effectLst/>
                        </a:rPr>
                        <a:t> </a:t>
                      </a:r>
                      <a:endParaRPr lang="en-C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n-CA" sz="2100" dirty="0">
                          <a:effectLst/>
                        </a:rPr>
                        <a:t>Unadjusted</a:t>
                      </a:r>
                      <a:endParaRPr lang="en-C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n-CA" sz="2100" dirty="0">
                          <a:effectLst/>
                        </a:rPr>
                        <a:t>Adjusted</a:t>
                      </a:r>
                      <a:endParaRPr lang="en-C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n-CA" sz="2100" dirty="0">
                          <a:effectLst/>
                        </a:rPr>
                        <a:t>Unadjusted</a:t>
                      </a:r>
                      <a:endParaRPr lang="en-C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n-CA" sz="2100" dirty="0">
                          <a:effectLst/>
                        </a:rPr>
                        <a:t>Adjusted</a:t>
                      </a:r>
                      <a:endParaRPr lang="en-C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3048512"/>
                  </a:ext>
                </a:extLst>
              </a:tr>
              <a:tr h="401962">
                <a:tc>
                  <a:txBody>
                    <a:bodyPr/>
                    <a:lstStyle/>
                    <a:p>
                      <a:pPr>
                        <a:lnSpc>
                          <a:spcPct val="107000"/>
                        </a:lnSpc>
                      </a:pPr>
                      <a:r>
                        <a:rPr lang="en-CA" sz="2100" dirty="0">
                          <a:effectLst/>
                        </a:rPr>
                        <a:t> </a:t>
                      </a:r>
                      <a:endParaRPr lang="en-C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tabLst>
                          <a:tab pos="605790" algn="l"/>
                        </a:tabLst>
                      </a:pPr>
                      <a:r>
                        <a:rPr lang="en-CA" sz="2100" dirty="0">
                          <a:effectLst/>
                        </a:rPr>
                        <a:t>OR (95%CI)</a:t>
                      </a:r>
                      <a:endParaRPr lang="en-C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n-CA" sz="2100" dirty="0">
                          <a:effectLst/>
                        </a:rPr>
                        <a:t>OR (95%CI)</a:t>
                      </a:r>
                      <a:endParaRPr lang="en-C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n-CA" sz="2100">
                          <a:effectLst/>
                        </a:rPr>
                        <a:t>OR (95%CI)</a:t>
                      </a:r>
                      <a:endParaRPr lang="en-CA"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n-CA" sz="2100">
                          <a:effectLst/>
                        </a:rPr>
                        <a:t>OR (95%CI)</a:t>
                      </a:r>
                      <a:endParaRPr lang="en-CA"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6808037"/>
                  </a:ext>
                </a:extLst>
              </a:tr>
              <a:tr h="401962">
                <a:tc>
                  <a:txBody>
                    <a:bodyPr/>
                    <a:lstStyle/>
                    <a:p>
                      <a:pPr>
                        <a:lnSpc>
                          <a:spcPct val="107000"/>
                        </a:lnSpc>
                      </a:pPr>
                      <a:r>
                        <a:rPr lang="en-CA" sz="2100" dirty="0">
                          <a:effectLst/>
                        </a:rPr>
                        <a:t>30-day follow up</a:t>
                      </a:r>
                      <a:endParaRPr lang="en-C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tabLst>
                          <a:tab pos="605790" algn="l"/>
                        </a:tabLst>
                      </a:pPr>
                      <a:r>
                        <a:rPr lang="en-CA" sz="2100" dirty="0">
                          <a:effectLst/>
                        </a:rPr>
                        <a:t> </a:t>
                      </a:r>
                      <a:endParaRPr lang="en-C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n-CA" sz="2100">
                          <a:effectLst/>
                        </a:rPr>
                        <a:t> </a:t>
                      </a:r>
                      <a:endParaRPr lang="en-CA"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n-CA" sz="2100">
                          <a:effectLst/>
                        </a:rPr>
                        <a:t> </a:t>
                      </a:r>
                      <a:endParaRPr lang="en-CA"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n-CA" sz="2100">
                          <a:effectLst/>
                        </a:rPr>
                        <a:t> </a:t>
                      </a:r>
                      <a:endParaRPr lang="en-CA"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6013970"/>
                  </a:ext>
                </a:extLst>
              </a:tr>
              <a:tr h="401962">
                <a:tc>
                  <a:txBody>
                    <a:bodyPr/>
                    <a:lstStyle/>
                    <a:p>
                      <a:pPr>
                        <a:lnSpc>
                          <a:spcPct val="107000"/>
                        </a:lnSpc>
                      </a:pPr>
                      <a:r>
                        <a:rPr lang="en-CA" sz="2100">
                          <a:effectLst/>
                        </a:rPr>
                        <a:t>  Late (vs early)</a:t>
                      </a:r>
                      <a:endParaRPr lang="en-CA"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n-CA" sz="1900" dirty="0">
                          <a:effectLst/>
                        </a:rPr>
                        <a:t>3.41 (2.24, 5.19)</a:t>
                      </a:r>
                      <a:endParaRPr lang="en-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900" dirty="0">
                          <a:effectLst/>
                        </a:rPr>
                        <a:t>2.90 (2.04, 4.13)</a:t>
                      </a:r>
                      <a:endParaRPr lang="en-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900" dirty="0">
                          <a:effectLst/>
                        </a:rPr>
                        <a:t>3.49 (2.26, 5.39)</a:t>
                      </a:r>
                      <a:endParaRPr lang="en-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900" dirty="0">
                          <a:effectLst/>
                        </a:rPr>
                        <a:t>2.47 (1.77, 3.46)</a:t>
                      </a:r>
                      <a:endParaRPr lang="en-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83406105"/>
                  </a:ext>
                </a:extLst>
              </a:tr>
              <a:tr h="401962">
                <a:tc>
                  <a:txBody>
                    <a:bodyPr/>
                    <a:lstStyle/>
                    <a:p>
                      <a:pPr>
                        <a:lnSpc>
                          <a:spcPct val="107000"/>
                        </a:lnSpc>
                      </a:pPr>
                      <a:r>
                        <a:rPr lang="en-CA" sz="2100" dirty="0">
                          <a:effectLst/>
                        </a:rPr>
                        <a:t>  Infection pressure*</a:t>
                      </a:r>
                      <a:endParaRPr lang="en-C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n-CA" sz="1900" dirty="0">
                          <a:effectLst/>
                        </a:rPr>
                        <a:t>1.13 (1.11, 1.16)</a:t>
                      </a:r>
                      <a:endParaRPr lang="en-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900" dirty="0">
                          <a:effectLst/>
                        </a:rPr>
                        <a:t>1.10 (1.08, 1.12)</a:t>
                      </a:r>
                      <a:endParaRPr lang="en-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900" dirty="0">
                          <a:effectLst/>
                        </a:rPr>
                        <a:t>1.12 (1.10, 1.14)</a:t>
                      </a:r>
                      <a:endParaRPr lang="en-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900" dirty="0">
                          <a:effectLst/>
                        </a:rPr>
                        <a:t>1.07 (1.06, 1.09)</a:t>
                      </a:r>
                      <a:endParaRPr lang="en-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43654275"/>
                  </a:ext>
                </a:extLst>
              </a:tr>
              <a:tr h="357300">
                <a:tc>
                  <a:txBody>
                    <a:bodyPr/>
                    <a:lstStyle/>
                    <a:p>
                      <a:pPr>
                        <a:lnSpc>
                          <a:spcPct val="107000"/>
                        </a:lnSpc>
                      </a:pPr>
                      <a:r>
                        <a:rPr lang="en-CA" sz="1700" dirty="0">
                          <a:effectLst/>
                        </a:rPr>
                        <a:t>14-day follow up</a:t>
                      </a:r>
                      <a:endParaRPr lang="en-CA"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n-CA" sz="1700">
                          <a:effectLst/>
                        </a:rPr>
                        <a:t> </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700" dirty="0">
                          <a:effectLst/>
                        </a:rPr>
                        <a:t> </a:t>
                      </a:r>
                      <a:endParaRPr lang="en-CA"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700" dirty="0">
                          <a:effectLst/>
                        </a:rPr>
                        <a:t> </a:t>
                      </a:r>
                      <a:endParaRPr lang="en-CA"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700" dirty="0">
                          <a:effectLst/>
                        </a:rPr>
                        <a:t> </a:t>
                      </a:r>
                      <a:endParaRPr lang="en-CA"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024085"/>
                  </a:ext>
                </a:extLst>
              </a:tr>
              <a:tr h="357300">
                <a:tc>
                  <a:txBody>
                    <a:bodyPr/>
                    <a:lstStyle/>
                    <a:p>
                      <a:pPr>
                        <a:lnSpc>
                          <a:spcPct val="107000"/>
                        </a:lnSpc>
                      </a:pPr>
                      <a:r>
                        <a:rPr lang="en-CA" sz="1700" dirty="0">
                          <a:effectLst/>
                        </a:rPr>
                        <a:t>  Late (vs early)</a:t>
                      </a:r>
                      <a:endParaRPr lang="en-CA"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n-CA" sz="1700">
                          <a:effectLst/>
                        </a:rPr>
                        <a:t>5.06 (3.04, 8.42)</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700">
                          <a:effectLst/>
                        </a:rPr>
                        <a:t>4.47 (2.98, 6.70)</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700" dirty="0">
                          <a:effectLst/>
                        </a:rPr>
                        <a:t>6.44 (3.92, 10.57)</a:t>
                      </a:r>
                      <a:endParaRPr lang="en-CA"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700" dirty="0">
                          <a:effectLst/>
                        </a:rPr>
                        <a:t>4.81 (3.12, 7.43)</a:t>
                      </a:r>
                      <a:endParaRPr lang="en-CA"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71258476"/>
                  </a:ext>
                </a:extLst>
              </a:tr>
              <a:tr h="329965">
                <a:tc>
                  <a:txBody>
                    <a:bodyPr/>
                    <a:lstStyle/>
                    <a:p>
                      <a:pPr>
                        <a:lnSpc>
                          <a:spcPct val="107000"/>
                        </a:lnSpc>
                      </a:pPr>
                      <a:r>
                        <a:rPr lang="en-CA" sz="1700" dirty="0">
                          <a:effectLst/>
                        </a:rPr>
                        <a:t>  Infection pressure*</a:t>
                      </a:r>
                      <a:endParaRPr lang="en-CA"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n-CA" sz="1700">
                          <a:effectLst/>
                        </a:rPr>
                        <a:t>1.14 (1.12, 1.17)</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700">
                          <a:effectLst/>
                        </a:rPr>
                        <a:t>1.11 (1.09, 1.13)</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700">
                          <a:effectLst/>
                        </a:rPr>
                        <a:t>1.14 (1.12, 1.17)</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700">
                          <a:effectLst/>
                        </a:rPr>
                        <a:t>1.10 (1.08, 1.12)</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04489520"/>
                  </a:ext>
                </a:extLst>
              </a:tr>
              <a:tr h="357300">
                <a:tc>
                  <a:txBody>
                    <a:bodyPr/>
                    <a:lstStyle/>
                    <a:p>
                      <a:pPr>
                        <a:lnSpc>
                          <a:spcPct val="107000"/>
                        </a:lnSpc>
                      </a:pPr>
                      <a:r>
                        <a:rPr lang="en-CA" sz="1700" dirty="0">
                          <a:effectLst/>
                        </a:rPr>
                        <a:t>Full outbreak</a:t>
                      </a:r>
                      <a:endParaRPr lang="en-CA"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n-CA" sz="1700">
                          <a:effectLst/>
                        </a:rPr>
                        <a:t> </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700">
                          <a:effectLst/>
                        </a:rPr>
                        <a:t> </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700" dirty="0">
                          <a:effectLst/>
                        </a:rPr>
                        <a:t> </a:t>
                      </a:r>
                      <a:endParaRPr lang="en-CA"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700">
                          <a:effectLst/>
                        </a:rPr>
                        <a:t> </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80243618"/>
                  </a:ext>
                </a:extLst>
              </a:tr>
              <a:tr h="357300">
                <a:tc>
                  <a:txBody>
                    <a:bodyPr/>
                    <a:lstStyle/>
                    <a:p>
                      <a:pPr>
                        <a:lnSpc>
                          <a:spcPct val="107000"/>
                        </a:lnSpc>
                      </a:pPr>
                      <a:r>
                        <a:rPr lang="en-CA" sz="1700" dirty="0">
                          <a:effectLst/>
                        </a:rPr>
                        <a:t>  Late (vs early)</a:t>
                      </a:r>
                      <a:endParaRPr lang="en-CA"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n-CA" sz="1700">
                          <a:effectLst/>
                        </a:rPr>
                        <a:t>2.68 (1.79, 4.02)</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700">
                          <a:effectLst/>
                        </a:rPr>
                        <a:t>2.21 (1.55, 3.16)</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700" dirty="0">
                          <a:effectLst/>
                        </a:rPr>
                        <a:t>2.78 (1.84, 4.20)</a:t>
                      </a:r>
                      <a:endParaRPr lang="en-CA"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700">
                          <a:effectLst/>
                        </a:rPr>
                        <a:t>1.96 (1.42, 2.72)</a:t>
                      </a:r>
                      <a:endParaRPr lang="en-CA"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96976059"/>
                  </a:ext>
                </a:extLst>
              </a:tr>
              <a:tr h="339135">
                <a:tc>
                  <a:txBody>
                    <a:bodyPr/>
                    <a:lstStyle/>
                    <a:p>
                      <a:pPr>
                        <a:lnSpc>
                          <a:spcPct val="107000"/>
                        </a:lnSpc>
                      </a:pPr>
                      <a:r>
                        <a:rPr lang="en-CA" sz="1700" dirty="0">
                          <a:effectLst/>
                        </a:rPr>
                        <a:t>  Infection pressure*</a:t>
                      </a:r>
                      <a:endParaRPr lang="en-CA"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n-CA" sz="1700" dirty="0">
                          <a:effectLst/>
                        </a:rPr>
                        <a:t>1.12 (1.10, 1.15)</a:t>
                      </a:r>
                      <a:endParaRPr lang="en-CA"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700" dirty="0">
                          <a:effectLst/>
                        </a:rPr>
                        <a:t>1.09 (1.07, 1.11)</a:t>
                      </a:r>
                      <a:endParaRPr lang="en-CA"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700" dirty="0">
                          <a:effectLst/>
                        </a:rPr>
                        <a:t>1.11 (1.09, 1.13)</a:t>
                      </a:r>
                      <a:endParaRPr lang="en-CA"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CA" sz="1700" dirty="0">
                          <a:effectLst/>
                        </a:rPr>
                        <a:t>1.06 (1.05, 1.08)</a:t>
                      </a:r>
                      <a:endParaRPr lang="en-CA"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52516456"/>
                  </a:ext>
                </a:extLst>
              </a:tr>
            </a:tbl>
          </a:graphicData>
        </a:graphic>
      </p:graphicFrame>
      <p:sp>
        <p:nvSpPr>
          <p:cNvPr id="6" name="TextBox 5">
            <a:extLst>
              <a:ext uri="{FF2B5EF4-FFF2-40B4-BE49-F238E27FC236}">
                <a16:creationId xmlns:a16="http://schemas.microsoft.com/office/drawing/2014/main" id="{DC0BA9A2-7BB6-162B-A2C4-987A3D2722D5}"/>
              </a:ext>
            </a:extLst>
          </p:cNvPr>
          <p:cNvSpPr txBox="1"/>
          <p:nvPr/>
        </p:nvSpPr>
        <p:spPr>
          <a:xfrm>
            <a:off x="624417" y="6021288"/>
            <a:ext cx="6100996" cy="375552"/>
          </a:xfrm>
          <a:prstGeom prst="rect">
            <a:avLst/>
          </a:prstGeom>
          <a:noFill/>
        </p:spPr>
        <p:txBody>
          <a:bodyPr wrap="square">
            <a:spAutoFit/>
          </a:bodyPr>
          <a:lstStyle/>
          <a:p>
            <a:pPr>
              <a:lnSpc>
                <a:spcPct val="107000"/>
              </a:lnSpc>
            </a:pPr>
            <a:r>
              <a:rPr lang="en-CA" sz="1800" dirty="0">
                <a:effectLst/>
              </a:rPr>
              <a:t>* Per person-day increase</a:t>
            </a:r>
          </a:p>
        </p:txBody>
      </p:sp>
    </p:spTree>
    <p:extLst>
      <p:ext uri="{BB962C8B-B14F-4D97-AF65-F5344CB8AC3E}">
        <p14:creationId xmlns:p14="http://schemas.microsoft.com/office/powerpoint/2010/main" val="132545168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E2E379-0387-A44D-A97D-B1CCF31C21B6}"/>
              </a:ext>
            </a:extLst>
          </p:cNvPr>
          <p:cNvSpPr>
            <a:spLocks noGrp="1"/>
          </p:cNvSpPr>
          <p:nvPr>
            <p:ph type="body" sz="quarter" idx="13"/>
          </p:nvPr>
        </p:nvSpPr>
        <p:spPr/>
        <p:txBody>
          <a:bodyPr/>
          <a:lstStyle/>
          <a:p>
            <a:r>
              <a:rPr lang="en-CA" dirty="0"/>
              <a:t>More outbreaks identified early in 2nd wave</a:t>
            </a:r>
          </a:p>
          <a:p>
            <a:pPr lvl="1"/>
            <a:r>
              <a:rPr lang="en-CA" dirty="0"/>
              <a:t>1</a:t>
            </a:r>
            <a:r>
              <a:rPr lang="en-CA" baseline="30000" dirty="0"/>
              <a:t>st</a:t>
            </a:r>
            <a:r>
              <a:rPr lang="en-CA" dirty="0"/>
              <a:t> = 59% = 241/412</a:t>
            </a:r>
          </a:p>
          <a:p>
            <a:pPr lvl="1"/>
            <a:r>
              <a:rPr lang="en-CA" dirty="0"/>
              <a:t>2</a:t>
            </a:r>
            <a:r>
              <a:rPr lang="en-CA" baseline="30000" dirty="0"/>
              <a:t>nd</a:t>
            </a:r>
            <a:r>
              <a:rPr lang="en-CA" dirty="0"/>
              <a:t> = 73% = 161/2020</a:t>
            </a:r>
          </a:p>
          <a:p>
            <a:r>
              <a:rPr lang="en-CA" dirty="0"/>
              <a:t>If all outbreaks were identified early, rather than late</a:t>
            </a:r>
          </a:p>
          <a:p>
            <a:pPr lvl="1"/>
            <a:r>
              <a:rPr lang="en-CA" dirty="0"/>
              <a:t>Incidence estimated to have dropped to 5,455 (29% reduction) </a:t>
            </a:r>
          </a:p>
          <a:p>
            <a:pPr lvl="1"/>
            <a:r>
              <a:rPr lang="en-CA" dirty="0"/>
              <a:t>Deaths estimated to have dropped to 1,522 (31% reduction). </a:t>
            </a:r>
          </a:p>
          <a:p>
            <a:r>
              <a:rPr lang="en-CA" dirty="0"/>
              <a:t>By wave</a:t>
            </a:r>
          </a:p>
          <a:p>
            <a:pPr lvl="1"/>
            <a:r>
              <a:rPr lang="en-CA" dirty="0"/>
              <a:t>Wave 1 -- Cases and deaths would have dropped by 32% and 33%.</a:t>
            </a:r>
          </a:p>
          <a:p>
            <a:pPr lvl="1"/>
            <a:r>
              <a:rPr lang="en-CA" dirty="0"/>
              <a:t>Wave 2 -- Cases and deaths would have dropped by 23% and 24%.  </a:t>
            </a:r>
          </a:p>
          <a:p>
            <a:endParaRPr lang="en-US" dirty="0"/>
          </a:p>
        </p:txBody>
      </p:sp>
      <p:sp>
        <p:nvSpPr>
          <p:cNvPr id="3" name="Title 2">
            <a:extLst>
              <a:ext uri="{FF2B5EF4-FFF2-40B4-BE49-F238E27FC236}">
                <a16:creationId xmlns:a16="http://schemas.microsoft.com/office/drawing/2014/main" id="{D47048F3-BA48-BA48-82A7-555E8F79CD66}"/>
              </a:ext>
            </a:extLst>
          </p:cNvPr>
          <p:cNvSpPr>
            <a:spLocks noGrp="1"/>
          </p:cNvSpPr>
          <p:nvPr>
            <p:ph type="title"/>
          </p:nvPr>
        </p:nvSpPr>
        <p:spPr/>
        <p:txBody>
          <a:bodyPr>
            <a:normAutofit/>
          </a:bodyPr>
          <a:lstStyle/>
          <a:p>
            <a:pPr algn="just">
              <a:lnSpc>
                <a:spcPct val="107000"/>
              </a:lnSpc>
              <a:spcBef>
                <a:spcPts val="600"/>
              </a:spcBef>
              <a:spcAft>
                <a:spcPts val="400"/>
              </a:spcAft>
            </a:pPr>
            <a:r>
              <a:rPr lang="en-US" sz="2800" b="1" dirty="0">
                <a:effectLst/>
                <a:latin typeface="Calibri" panose="020F0502020204030204" pitchFamily="34" charset="0"/>
                <a:cs typeface="Times New Roman" panose="02020603050405020304" pitchFamily="18" charset="0"/>
              </a:rPr>
              <a:t>Preventable cases and deaths</a:t>
            </a:r>
            <a:endParaRPr lang="en-CA" sz="2800" b="1" dirty="0">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1809900"/>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A671DC-472B-2D41-9A66-C755739943D3}"/>
              </a:ext>
            </a:extLst>
          </p:cNvPr>
          <p:cNvSpPr>
            <a:spLocks noGrp="1"/>
          </p:cNvSpPr>
          <p:nvPr>
            <p:ph type="body" sz="quarter" idx="13"/>
          </p:nvPr>
        </p:nvSpPr>
        <p:spPr>
          <a:xfrm>
            <a:off x="624421" y="1125538"/>
            <a:ext cx="5327563" cy="4824412"/>
          </a:xfrm>
        </p:spPr>
        <p:txBody>
          <a:bodyPr/>
          <a:lstStyle/>
          <a:p>
            <a:r>
              <a:rPr lang="en-US" dirty="0"/>
              <a:t>Late outbreak identification was strongly associated with overall outbreak size in the 1</a:t>
            </a:r>
            <a:r>
              <a:rPr lang="en-US" baseline="30000" dirty="0"/>
              <a:t>st</a:t>
            </a:r>
            <a:r>
              <a:rPr lang="en-US" dirty="0"/>
              <a:t> and 2</a:t>
            </a:r>
            <a:r>
              <a:rPr lang="en-US" baseline="30000" dirty="0"/>
              <a:t>nd</a:t>
            </a:r>
            <a:r>
              <a:rPr lang="en-US" dirty="0"/>
              <a:t> COVID-19 waves</a:t>
            </a:r>
          </a:p>
          <a:p>
            <a:pPr lvl="1"/>
            <a:r>
              <a:rPr lang="en-US" dirty="0"/>
              <a:t>Outbreak identification improved somewhat in the 2</a:t>
            </a:r>
            <a:r>
              <a:rPr lang="en-US" baseline="30000" dirty="0"/>
              <a:t>nd</a:t>
            </a:r>
            <a:r>
              <a:rPr lang="en-US" dirty="0"/>
              <a:t> wave</a:t>
            </a:r>
          </a:p>
          <a:p>
            <a:r>
              <a:rPr lang="en-US" dirty="0"/>
              <a:t>Role of testing in reducing incidence</a:t>
            </a:r>
          </a:p>
          <a:p>
            <a:pPr lvl="1"/>
            <a:r>
              <a:rPr lang="en-US" dirty="0">
                <a:sym typeface="Wingdings" pitchFamily="2" charset="2"/>
              </a:rPr>
              <a:t>Modeling evidence</a:t>
            </a:r>
          </a:p>
          <a:p>
            <a:pPr lvl="1"/>
            <a:r>
              <a:rPr lang="en-US" dirty="0">
                <a:solidFill>
                  <a:srgbClr val="C00000"/>
                </a:solidFill>
                <a:sym typeface="Wingdings" pitchFamily="2" charset="2"/>
              </a:rPr>
              <a:t>Empirical evidence       </a:t>
            </a:r>
          </a:p>
          <a:p>
            <a:pPr lvl="1"/>
            <a:endParaRPr lang="en-US" dirty="0"/>
          </a:p>
        </p:txBody>
      </p:sp>
      <p:sp>
        <p:nvSpPr>
          <p:cNvPr id="3" name="Title 2">
            <a:extLst>
              <a:ext uri="{FF2B5EF4-FFF2-40B4-BE49-F238E27FC236}">
                <a16:creationId xmlns:a16="http://schemas.microsoft.com/office/drawing/2014/main" id="{9C5740F2-5C54-9C46-A050-BB5FBE96C3EE}"/>
              </a:ext>
            </a:extLst>
          </p:cNvPr>
          <p:cNvSpPr>
            <a:spLocks noGrp="1"/>
          </p:cNvSpPr>
          <p:nvPr>
            <p:ph type="title"/>
          </p:nvPr>
        </p:nvSpPr>
        <p:spPr/>
        <p:txBody>
          <a:bodyPr>
            <a:normAutofit/>
          </a:bodyPr>
          <a:lstStyle/>
          <a:p>
            <a:r>
              <a:rPr lang="en-US" dirty="0"/>
              <a:t>Discussion</a:t>
            </a:r>
          </a:p>
        </p:txBody>
      </p:sp>
      <p:grpSp>
        <p:nvGrpSpPr>
          <p:cNvPr id="4" name="Group 3">
            <a:extLst>
              <a:ext uri="{FF2B5EF4-FFF2-40B4-BE49-F238E27FC236}">
                <a16:creationId xmlns:a16="http://schemas.microsoft.com/office/drawing/2014/main" id="{C1847F5E-813E-304E-C09C-D3263F1E3DB1}"/>
              </a:ext>
            </a:extLst>
          </p:cNvPr>
          <p:cNvGrpSpPr>
            <a:grpSpLocks noChangeAspect="1"/>
          </p:cNvGrpSpPr>
          <p:nvPr/>
        </p:nvGrpSpPr>
        <p:grpSpPr>
          <a:xfrm>
            <a:off x="5951984" y="1485516"/>
            <a:ext cx="5902046" cy="4104456"/>
            <a:chOff x="5244533" y="1655366"/>
            <a:chExt cx="6694540" cy="4655580"/>
          </a:xfrm>
        </p:grpSpPr>
        <p:pic>
          <p:nvPicPr>
            <p:cNvPr id="5" name="Picture 4">
              <a:extLst>
                <a:ext uri="{FF2B5EF4-FFF2-40B4-BE49-F238E27FC236}">
                  <a16:creationId xmlns:a16="http://schemas.microsoft.com/office/drawing/2014/main" id="{3BE0C8D5-0BDE-B94A-599E-7673FA137976}"/>
                </a:ext>
              </a:extLst>
            </p:cNvPr>
            <p:cNvPicPr>
              <a:picLocks noChangeAspect="1"/>
            </p:cNvPicPr>
            <p:nvPr/>
          </p:nvPicPr>
          <p:blipFill>
            <a:blip r:embed="rId3"/>
            <a:stretch>
              <a:fillRect/>
            </a:stretch>
          </p:blipFill>
          <p:spPr>
            <a:xfrm>
              <a:off x="5244533" y="1655366"/>
              <a:ext cx="6684115" cy="4289805"/>
            </a:xfrm>
            <a:prstGeom prst="rect">
              <a:avLst/>
            </a:prstGeom>
          </p:spPr>
        </p:pic>
        <p:sp>
          <p:nvSpPr>
            <p:cNvPr id="6" name="TextBox 5">
              <a:extLst>
                <a:ext uri="{FF2B5EF4-FFF2-40B4-BE49-F238E27FC236}">
                  <a16:creationId xmlns:a16="http://schemas.microsoft.com/office/drawing/2014/main" id="{447D3E27-27CC-D1AF-C528-D71C126982AB}"/>
                </a:ext>
              </a:extLst>
            </p:cNvPr>
            <p:cNvSpPr txBox="1"/>
            <p:nvPr/>
          </p:nvSpPr>
          <p:spPr>
            <a:xfrm>
              <a:off x="5254958" y="5996753"/>
              <a:ext cx="6684115" cy="314193"/>
            </a:xfrm>
            <a:prstGeom prst="rect">
              <a:avLst/>
            </a:prstGeom>
            <a:noFill/>
          </p:spPr>
          <p:txBody>
            <a:bodyPr wrap="square">
              <a:spAutoFit/>
            </a:bodyPr>
            <a:lstStyle/>
            <a:p>
              <a:pPr>
                <a:spcBef>
                  <a:spcPts val="0"/>
                </a:spcBef>
                <a:spcAft>
                  <a:spcPts val="0"/>
                </a:spcAft>
              </a:pPr>
              <a:r>
                <a:rPr lang="en-CA" sz="1200" dirty="0">
                  <a:solidFill>
                    <a:srgbClr val="C00000"/>
                  </a:solidFill>
                  <a:effectLst/>
                </a:rPr>
                <a:t>McGarry BE</a:t>
              </a:r>
              <a:r>
                <a:rPr lang="en-CA" sz="1200" dirty="0">
                  <a:solidFill>
                    <a:srgbClr val="C00000"/>
                  </a:solidFill>
                </a:rPr>
                <a:t> et al</a:t>
              </a:r>
              <a:r>
                <a:rPr lang="en-CA" sz="1200" dirty="0">
                  <a:solidFill>
                    <a:srgbClr val="C00000"/>
                  </a:solidFill>
                  <a:effectLst/>
                </a:rPr>
                <a:t>. Covid-19 Surveillance Testing and Resident Outcomes. N </a:t>
              </a:r>
              <a:r>
                <a:rPr lang="en-CA" sz="1200" dirty="0" err="1">
                  <a:solidFill>
                    <a:srgbClr val="C00000"/>
                  </a:solidFill>
                  <a:effectLst/>
                </a:rPr>
                <a:t>Engl</a:t>
              </a:r>
              <a:r>
                <a:rPr lang="en-CA" sz="1200" dirty="0">
                  <a:solidFill>
                    <a:srgbClr val="C00000"/>
                  </a:solidFill>
                  <a:effectLst/>
                </a:rPr>
                <a:t> J Med </a:t>
              </a:r>
              <a:r>
                <a:rPr lang="en-CA" sz="1200" b="1" dirty="0">
                  <a:solidFill>
                    <a:srgbClr val="C00000"/>
                  </a:solidFill>
                  <a:effectLst/>
                </a:rPr>
                <a:t>2023</a:t>
              </a:r>
              <a:r>
                <a:rPr lang="en-CA" sz="1200" dirty="0">
                  <a:solidFill>
                    <a:srgbClr val="C00000"/>
                  </a:solidFill>
                  <a:effectLst/>
                </a:rPr>
                <a:t>.</a:t>
              </a:r>
            </a:p>
          </p:txBody>
        </p:sp>
      </p:grpSp>
    </p:spTree>
    <p:extLst>
      <p:ext uri="{BB962C8B-B14F-4D97-AF65-F5344CB8AC3E}">
        <p14:creationId xmlns:p14="http://schemas.microsoft.com/office/powerpoint/2010/main" val="318861608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125750-D335-A66A-425A-4B8E49FD12C9}"/>
              </a:ext>
            </a:extLst>
          </p:cNvPr>
          <p:cNvSpPr>
            <a:spLocks noGrp="1"/>
          </p:cNvSpPr>
          <p:nvPr>
            <p:ph type="sldNum" sz="quarter" idx="12"/>
          </p:nvPr>
        </p:nvSpPr>
        <p:spPr/>
        <p:txBody>
          <a:bodyPr/>
          <a:lstStyle/>
          <a:p>
            <a:pPr>
              <a:defRPr/>
            </a:pPr>
            <a:fld id="{2FBEB88E-7A48-4311-8253-79E1F5AA80A5}" type="slidenum">
              <a:rPr lang="en-US" smtClean="0"/>
              <a:pPr>
                <a:defRPr/>
              </a:pPr>
              <a:t>15</a:t>
            </a:fld>
            <a:endParaRPr lang="en-US" dirty="0"/>
          </a:p>
        </p:txBody>
      </p:sp>
      <p:sp>
        <p:nvSpPr>
          <p:cNvPr id="3" name="Text Placeholder 2">
            <a:extLst>
              <a:ext uri="{FF2B5EF4-FFF2-40B4-BE49-F238E27FC236}">
                <a16:creationId xmlns:a16="http://schemas.microsoft.com/office/drawing/2014/main" id="{32E5E230-6D21-EE9C-F47A-B38E53E55D65}"/>
              </a:ext>
            </a:extLst>
          </p:cNvPr>
          <p:cNvSpPr>
            <a:spLocks noGrp="1"/>
          </p:cNvSpPr>
          <p:nvPr>
            <p:ph type="body" sz="quarter" idx="13"/>
          </p:nvPr>
        </p:nvSpPr>
        <p:spPr/>
        <p:txBody>
          <a:bodyPr/>
          <a:lstStyle/>
          <a:p>
            <a:r>
              <a:rPr lang="en-US" dirty="0"/>
              <a:t>Practical uses of the infection pressure metric</a:t>
            </a:r>
          </a:p>
          <a:p>
            <a:pPr lvl="1"/>
            <a:r>
              <a:rPr lang="en-CA" dirty="0"/>
              <a:t>Assist with decision making during an outbreak </a:t>
            </a:r>
          </a:p>
          <a:p>
            <a:pPr lvl="1"/>
            <a:r>
              <a:rPr lang="en-CA" dirty="0"/>
              <a:t>Track performance at case identification </a:t>
            </a:r>
            <a:endParaRPr lang="en-US" dirty="0"/>
          </a:p>
          <a:p>
            <a:pPr lvl="1"/>
            <a:r>
              <a:rPr lang="en-CA" dirty="0"/>
              <a:t>Assess impacts of interventions to improve case identification</a:t>
            </a:r>
          </a:p>
          <a:p>
            <a:endParaRPr lang="en-US" dirty="0"/>
          </a:p>
        </p:txBody>
      </p:sp>
      <p:sp>
        <p:nvSpPr>
          <p:cNvPr id="4" name="Title 3">
            <a:extLst>
              <a:ext uri="{FF2B5EF4-FFF2-40B4-BE49-F238E27FC236}">
                <a16:creationId xmlns:a16="http://schemas.microsoft.com/office/drawing/2014/main" id="{1F4BE282-66BA-00DA-5DA0-0CE2A8B8087F}"/>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366679038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18D7CB-C2F9-59BA-E59D-9264C687B277}"/>
              </a:ext>
            </a:extLst>
          </p:cNvPr>
          <p:cNvSpPr>
            <a:spLocks noGrp="1"/>
          </p:cNvSpPr>
          <p:nvPr>
            <p:ph type="sldNum" sz="quarter" idx="12"/>
          </p:nvPr>
        </p:nvSpPr>
        <p:spPr/>
        <p:txBody>
          <a:bodyPr/>
          <a:lstStyle/>
          <a:p>
            <a:pPr>
              <a:defRPr/>
            </a:pPr>
            <a:fld id="{2FBEB88E-7A48-4311-8253-79E1F5AA80A5}" type="slidenum">
              <a:rPr lang="en-US" smtClean="0"/>
              <a:pPr>
                <a:defRPr/>
              </a:pPr>
              <a:t>16</a:t>
            </a:fld>
            <a:endParaRPr lang="en-US" dirty="0"/>
          </a:p>
        </p:txBody>
      </p:sp>
      <p:sp>
        <p:nvSpPr>
          <p:cNvPr id="3" name="Text Placeholder 2">
            <a:extLst>
              <a:ext uri="{FF2B5EF4-FFF2-40B4-BE49-F238E27FC236}">
                <a16:creationId xmlns:a16="http://schemas.microsoft.com/office/drawing/2014/main" id="{3DCEFC4D-4DAA-DBE9-5C03-22B4FE38C7BE}"/>
              </a:ext>
            </a:extLst>
          </p:cNvPr>
          <p:cNvSpPr>
            <a:spLocks noGrp="1"/>
          </p:cNvSpPr>
          <p:nvPr>
            <p:ph type="body" sz="quarter" idx="13"/>
          </p:nvPr>
        </p:nvSpPr>
        <p:spPr/>
        <p:txBody>
          <a:bodyPr/>
          <a:lstStyle/>
          <a:p>
            <a:r>
              <a:rPr lang="en-US" dirty="0"/>
              <a:t>Study period prior to … </a:t>
            </a:r>
          </a:p>
          <a:p>
            <a:pPr lvl="1"/>
            <a:r>
              <a:rPr lang="en-US" dirty="0"/>
              <a:t>Vaccines</a:t>
            </a:r>
          </a:p>
          <a:p>
            <a:pPr lvl="1"/>
            <a:r>
              <a:rPr lang="en-US" dirty="0"/>
              <a:t>Emergence of Omicron</a:t>
            </a:r>
          </a:p>
          <a:p>
            <a:r>
              <a:rPr lang="en-US" dirty="0"/>
              <a:t>Data on testing rates not available</a:t>
            </a:r>
          </a:p>
          <a:p>
            <a:r>
              <a:rPr lang="en-US" dirty="0"/>
              <a:t>Explicitly stated dynamic model nonexistent</a:t>
            </a:r>
          </a:p>
          <a:p>
            <a:r>
              <a:rPr lang="en-US" dirty="0"/>
              <a:t>Infection pressure based on residents alone -- staff cases could contribute only to early outbreak identification</a:t>
            </a:r>
          </a:p>
          <a:p>
            <a:endParaRPr lang="en-US" dirty="0"/>
          </a:p>
          <a:p>
            <a:endParaRPr lang="en-US" dirty="0"/>
          </a:p>
        </p:txBody>
      </p:sp>
      <p:sp>
        <p:nvSpPr>
          <p:cNvPr id="4" name="Title 3">
            <a:extLst>
              <a:ext uri="{FF2B5EF4-FFF2-40B4-BE49-F238E27FC236}">
                <a16:creationId xmlns:a16="http://schemas.microsoft.com/office/drawing/2014/main" id="{C5719D64-1A4E-F43E-F14F-C8CF10FC55E8}"/>
              </a:ext>
            </a:extLst>
          </p:cNvPr>
          <p:cNvSpPr>
            <a:spLocks noGrp="1"/>
          </p:cNvSpPr>
          <p:nvPr>
            <p:ph type="title"/>
          </p:nvPr>
        </p:nvSpPr>
        <p:spPr/>
        <p:txBody>
          <a:bodyPr/>
          <a:lstStyle/>
          <a:p>
            <a:r>
              <a:rPr lang="en-US" dirty="0"/>
              <a:t>Limitations / Strengths </a:t>
            </a:r>
          </a:p>
        </p:txBody>
      </p:sp>
    </p:spTree>
    <p:extLst>
      <p:ext uri="{BB962C8B-B14F-4D97-AF65-F5344CB8AC3E}">
        <p14:creationId xmlns:p14="http://schemas.microsoft.com/office/powerpoint/2010/main" val="39317179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A077FD-0F96-B35B-B0EC-8C3E565533DF}"/>
              </a:ext>
            </a:extLst>
          </p:cNvPr>
          <p:cNvSpPr>
            <a:spLocks noGrp="1"/>
          </p:cNvSpPr>
          <p:nvPr>
            <p:ph type="sldNum" sz="quarter" idx="12"/>
          </p:nvPr>
        </p:nvSpPr>
        <p:spPr/>
        <p:txBody>
          <a:bodyPr/>
          <a:lstStyle/>
          <a:p>
            <a:pPr>
              <a:defRPr/>
            </a:pPr>
            <a:fld id="{2FBEB88E-7A48-4311-8253-79E1F5AA80A5}" type="slidenum">
              <a:rPr lang="en-US" smtClean="0"/>
              <a:pPr>
                <a:defRPr/>
              </a:pPr>
              <a:t>17</a:t>
            </a:fld>
            <a:endParaRPr lang="en-US" dirty="0"/>
          </a:p>
        </p:txBody>
      </p:sp>
      <p:sp>
        <p:nvSpPr>
          <p:cNvPr id="3" name="Text Placeholder 2">
            <a:extLst>
              <a:ext uri="{FF2B5EF4-FFF2-40B4-BE49-F238E27FC236}">
                <a16:creationId xmlns:a16="http://schemas.microsoft.com/office/drawing/2014/main" id="{0B6CC8B2-1B1F-58FA-C2FA-2E1828E589FB}"/>
              </a:ext>
            </a:extLst>
          </p:cNvPr>
          <p:cNvSpPr>
            <a:spLocks noGrp="1"/>
          </p:cNvSpPr>
          <p:nvPr>
            <p:ph type="body" sz="quarter" idx="13"/>
          </p:nvPr>
        </p:nvSpPr>
        <p:spPr/>
        <p:txBody>
          <a:bodyPr/>
          <a:lstStyle/>
          <a:p>
            <a:r>
              <a:rPr lang="en-US" dirty="0"/>
              <a:t>Examine outbreak and the impact of case detection dynamically</a:t>
            </a:r>
          </a:p>
          <a:p>
            <a:pPr lvl="1"/>
            <a:r>
              <a:rPr lang="en-US" dirty="0"/>
              <a:t>Time prior to outbreak detection // time post outbreak detection</a:t>
            </a:r>
          </a:p>
          <a:p>
            <a:pPr lvl="1"/>
            <a:r>
              <a:rPr lang="en-US" dirty="0"/>
              <a:t>Time prior to case detection // time post case detection </a:t>
            </a:r>
          </a:p>
          <a:p>
            <a:r>
              <a:rPr lang="en-US" dirty="0"/>
              <a:t>Better understand the role of </a:t>
            </a:r>
            <a:r>
              <a:rPr lang="en-US"/>
              <a:t>sick leave policies </a:t>
            </a:r>
            <a:r>
              <a:rPr lang="en-US" dirty="0"/>
              <a:t>in driving testing rates</a:t>
            </a:r>
          </a:p>
          <a:p>
            <a:endParaRPr lang="en-US" dirty="0"/>
          </a:p>
        </p:txBody>
      </p:sp>
      <p:sp>
        <p:nvSpPr>
          <p:cNvPr id="4" name="Title 3">
            <a:extLst>
              <a:ext uri="{FF2B5EF4-FFF2-40B4-BE49-F238E27FC236}">
                <a16:creationId xmlns:a16="http://schemas.microsoft.com/office/drawing/2014/main" id="{C1C3B109-AA60-CCCF-658F-5C06776D0500}"/>
              </a:ext>
            </a:extLst>
          </p:cNvPr>
          <p:cNvSpPr>
            <a:spLocks noGrp="1"/>
          </p:cNvSpPr>
          <p:nvPr>
            <p:ph type="title"/>
          </p:nvPr>
        </p:nvSpPr>
        <p:spPr/>
        <p:txBody>
          <a:bodyPr/>
          <a:lstStyle/>
          <a:p>
            <a:r>
              <a:rPr lang="en-US" dirty="0"/>
              <a:t>Future work</a:t>
            </a:r>
          </a:p>
        </p:txBody>
      </p:sp>
    </p:spTree>
    <p:extLst>
      <p:ext uri="{BB962C8B-B14F-4D97-AF65-F5344CB8AC3E}">
        <p14:creationId xmlns:p14="http://schemas.microsoft.com/office/powerpoint/2010/main" val="4112178044"/>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856120-8474-6742-BA50-D6C6E07D3C9E}"/>
              </a:ext>
            </a:extLst>
          </p:cNvPr>
          <p:cNvSpPr>
            <a:spLocks noGrp="1"/>
          </p:cNvSpPr>
          <p:nvPr>
            <p:ph type="body" sz="quarter" idx="13"/>
          </p:nvPr>
        </p:nvSpPr>
        <p:spPr>
          <a:xfrm>
            <a:off x="624421" y="1125538"/>
            <a:ext cx="4391459" cy="4824412"/>
          </a:xfrm>
        </p:spPr>
        <p:txBody>
          <a:bodyPr/>
          <a:lstStyle/>
          <a:p>
            <a:pPr>
              <a:lnSpc>
                <a:spcPct val="107000"/>
              </a:lnSpc>
            </a:pPr>
            <a:r>
              <a:rPr lang="en-US" sz="2400" dirty="0">
                <a:effectLst/>
                <a:latin typeface="Calibri" panose="020F0502020204030204" pitchFamily="34" charset="0"/>
                <a:ea typeface="Calibri" panose="020F0502020204030204" pitchFamily="34" charset="0"/>
                <a:cs typeface="Times New Roman" panose="02020603050405020304" pitchFamily="18" charset="0"/>
              </a:rPr>
              <a:t>PHO</a:t>
            </a:r>
          </a:p>
          <a:p>
            <a:pPr lvl="1">
              <a:lnSpc>
                <a:spcPct val="107000"/>
              </a:lnSpc>
            </a:pPr>
            <a:r>
              <a:rPr lang="en-US" sz="2000" dirty="0">
                <a:effectLst/>
                <a:latin typeface="Calibri" panose="020F0502020204030204" pitchFamily="34" charset="0"/>
                <a:ea typeface="Calibri" panose="020F0502020204030204" pitchFamily="34" charset="0"/>
                <a:cs typeface="Times New Roman" panose="02020603050405020304" pitchFamily="18" charset="0"/>
              </a:rPr>
              <a:t>Sarah A. Buchan</a:t>
            </a:r>
          </a:p>
          <a:p>
            <a:pPr lvl="1">
              <a:lnSpc>
                <a:spcPct val="107000"/>
              </a:lnSpc>
            </a:pPr>
            <a:r>
              <a:rPr lang="en-US" sz="2000" dirty="0">
                <a:effectLst/>
                <a:latin typeface="Calibri" panose="020F0502020204030204" pitchFamily="34" charset="0"/>
                <a:ea typeface="Calibri" panose="020F0502020204030204" pitchFamily="34" charset="0"/>
                <a:cs typeface="Times New Roman" panose="02020603050405020304" pitchFamily="18" charset="0"/>
              </a:rPr>
              <a:t>Nick Daneman</a:t>
            </a:r>
          </a:p>
          <a:p>
            <a:pPr lvl="1">
              <a:lnSpc>
                <a:spcPct val="107000"/>
              </a:lnSpc>
            </a:pPr>
            <a:r>
              <a:rPr lang="en-US" sz="2000" dirty="0">
                <a:effectLst/>
                <a:latin typeface="Calibri" panose="020F0502020204030204" pitchFamily="34" charset="0"/>
                <a:ea typeface="Calibri" panose="020F0502020204030204" pitchFamily="34" charset="0"/>
                <a:cs typeface="Times New Roman" panose="02020603050405020304" pitchFamily="18" charset="0"/>
              </a:rPr>
              <a:t>James M. Johnson</a:t>
            </a:r>
          </a:p>
          <a:p>
            <a:pPr lvl="1">
              <a:lnSpc>
                <a:spcPct val="107000"/>
              </a:lnSpc>
            </a:pPr>
            <a:r>
              <a:rPr lang="en-US" sz="2000" dirty="0">
                <a:effectLst/>
                <a:latin typeface="Calibri" panose="020F0502020204030204" pitchFamily="34" charset="0"/>
                <a:ea typeface="Calibri" panose="020F0502020204030204" pitchFamily="34" charset="0"/>
                <a:cs typeface="Times New Roman" panose="02020603050405020304" pitchFamily="18" charset="0"/>
              </a:rPr>
              <a:t>Richard G. Mather </a:t>
            </a:r>
          </a:p>
          <a:p>
            <a:pPr lvl="1">
              <a:lnSpc>
                <a:spcPct val="107000"/>
              </a:lnSpc>
            </a:pPr>
            <a:r>
              <a:rPr lang="en-US" sz="2000" dirty="0">
                <a:effectLst/>
                <a:latin typeface="Calibri" panose="020F0502020204030204" pitchFamily="34" charset="0"/>
                <a:ea typeface="Calibri" panose="020F0502020204030204" pitchFamily="34" charset="0"/>
                <a:cs typeface="Times New Roman" panose="02020603050405020304" pitchFamily="18" charset="0"/>
              </a:rPr>
              <a:t>Kevin L. Schwartz</a:t>
            </a:r>
          </a:p>
          <a:p>
            <a:pPr>
              <a:lnSpc>
                <a:spcPct val="107000"/>
              </a:lnSpc>
            </a:pPr>
            <a:r>
              <a:rPr lang="en-US" sz="2400" dirty="0">
                <a:effectLst/>
                <a:latin typeface="Calibri" panose="020F0502020204030204" pitchFamily="34" charset="0"/>
                <a:ea typeface="Calibri" panose="020F0502020204030204" pitchFamily="34" charset="0"/>
                <a:cs typeface="Times New Roman" panose="02020603050405020304" pitchFamily="18" charset="0"/>
              </a:rPr>
              <a:t>Science Table – Congregate Care Settings Subcommittee</a:t>
            </a:r>
          </a:p>
          <a:p>
            <a:pPr lvl="1">
              <a:lnSpc>
                <a:spcPct val="107000"/>
              </a:lnSpc>
            </a:pPr>
            <a:r>
              <a:rPr lang="en-US" sz="2000" dirty="0">
                <a:effectLst/>
                <a:latin typeface="Calibri" panose="020F0502020204030204" pitchFamily="34" charset="0"/>
                <a:ea typeface="Calibri" panose="020F0502020204030204" pitchFamily="34" charset="0"/>
                <a:cs typeface="Times New Roman" panose="02020603050405020304" pitchFamily="18" charset="0"/>
              </a:rPr>
              <a:t>Jennie Johnstone</a:t>
            </a:r>
          </a:p>
          <a:p>
            <a:pPr lvl="1">
              <a:lnSpc>
                <a:spcPct val="107000"/>
              </a:lnSpc>
            </a:pPr>
            <a:r>
              <a:rPr lang="en-US" sz="2000" dirty="0">
                <a:effectLst/>
                <a:latin typeface="Calibri" panose="020F0502020204030204" pitchFamily="34" charset="0"/>
                <a:ea typeface="Calibri" panose="020F0502020204030204" pitchFamily="34" charset="0"/>
                <a:cs typeface="Times New Roman" panose="02020603050405020304" pitchFamily="18" charset="0"/>
              </a:rPr>
              <a:t>Nathan M. Stall</a:t>
            </a:r>
          </a:p>
          <a:p>
            <a:pPr lvl="1">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Andrew Costa</a:t>
            </a:r>
          </a:p>
          <a:p>
            <a:pPr lvl="1">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Aaron Jones</a:t>
            </a:r>
          </a:p>
        </p:txBody>
      </p:sp>
      <p:sp>
        <p:nvSpPr>
          <p:cNvPr id="3" name="Title 2">
            <a:extLst>
              <a:ext uri="{FF2B5EF4-FFF2-40B4-BE49-F238E27FC236}">
                <a16:creationId xmlns:a16="http://schemas.microsoft.com/office/drawing/2014/main" id="{24F4BC2B-6884-8544-9F59-1E269D4CD699}"/>
              </a:ext>
            </a:extLst>
          </p:cNvPr>
          <p:cNvSpPr>
            <a:spLocks noGrp="1"/>
          </p:cNvSpPr>
          <p:nvPr>
            <p:ph type="title"/>
          </p:nvPr>
        </p:nvSpPr>
        <p:spPr/>
        <p:txBody>
          <a:bodyPr>
            <a:normAutofit/>
          </a:bodyPr>
          <a:lstStyle/>
          <a:p>
            <a:r>
              <a:rPr lang="en-US" dirty="0"/>
              <a:t>Acknowledgements</a:t>
            </a:r>
          </a:p>
        </p:txBody>
      </p:sp>
      <p:sp>
        <p:nvSpPr>
          <p:cNvPr id="4" name="Text Placeholder 1">
            <a:extLst>
              <a:ext uri="{FF2B5EF4-FFF2-40B4-BE49-F238E27FC236}">
                <a16:creationId xmlns:a16="http://schemas.microsoft.com/office/drawing/2014/main" id="{03F6634D-7AD9-C637-70CF-1A8BEBE14716}"/>
              </a:ext>
            </a:extLst>
          </p:cNvPr>
          <p:cNvSpPr txBox="1">
            <a:spLocks/>
          </p:cNvSpPr>
          <p:nvPr/>
        </p:nvSpPr>
        <p:spPr bwMode="gray">
          <a:xfrm>
            <a:off x="6600056" y="1143494"/>
            <a:ext cx="3887403"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2575" indent="-282575" algn="l" rtl="0" eaLnBrk="1" fontAlgn="base" hangingPunct="1">
              <a:spcBef>
                <a:spcPts val="1200"/>
              </a:spcBef>
              <a:spcAft>
                <a:spcPct val="0"/>
              </a:spcAft>
              <a:buClr>
                <a:srgbClr val="0F80A7"/>
              </a:buClr>
              <a:buFont typeface="Arial" charset="0"/>
              <a:buChar char="•"/>
              <a:defRPr sz="2800" kern="1200" baseline="0">
                <a:solidFill>
                  <a:schemeClr val="tx1"/>
                </a:solidFill>
                <a:latin typeface="+mn-lt"/>
                <a:ea typeface="+mn-ea"/>
                <a:cs typeface="+mn-cs"/>
              </a:defRPr>
            </a:lvl1pPr>
            <a:lvl2pPr marL="579438" indent="-285750" algn="l" rtl="0" eaLnBrk="1" fontAlgn="base" hangingPunct="1">
              <a:spcBef>
                <a:spcPct val="20000"/>
              </a:spcBef>
              <a:spcAft>
                <a:spcPct val="0"/>
              </a:spcAft>
              <a:buClr>
                <a:srgbClr val="0F80A7"/>
              </a:buClr>
              <a:buFont typeface="Arial" charset="0"/>
              <a:buChar char="•"/>
              <a:defRPr sz="2400" kern="1200">
                <a:solidFill>
                  <a:schemeClr val="tx1"/>
                </a:solidFill>
                <a:latin typeface="+mn-lt"/>
                <a:ea typeface="+mn-ea"/>
                <a:cs typeface="+mn-cs"/>
              </a:defRPr>
            </a:lvl2pPr>
            <a:lvl3pPr marL="804863" indent="-228600" algn="l" rtl="0" eaLnBrk="1" fontAlgn="base" hangingPunct="1">
              <a:spcBef>
                <a:spcPct val="20000"/>
              </a:spcBef>
              <a:spcAft>
                <a:spcPct val="0"/>
              </a:spcAft>
              <a:buClr>
                <a:srgbClr val="0F80A7"/>
              </a:buClr>
              <a:buFont typeface="Arial" charset="0"/>
              <a:buChar char="•"/>
              <a:defRPr sz="2000" kern="1200">
                <a:solidFill>
                  <a:schemeClr val="tx1"/>
                </a:solidFill>
                <a:latin typeface="+mn-lt"/>
                <a:ea typeface="+mn-ea"/>
                <a:cs typeface="+mn-cs"/>
              </a:defRPr>
            </a:lvl3pPr>
            <a:lvl4pPr marL="1033463" indent="-228600" algn="l" rtl="0" eaLnBrk="1" fontAlgn="base" hangingPunct="1">
              <a:spcBef>
                <a:spcPct val="20000"/>
              </a:spcBef>
              <a:spcAft>
                <a:spcPct val="0"/>
              </a:spcAft>
              <a:buClr>
                <a:srgbClr val="0F80A7"/>
              </a:buClr>
              <a:buFont typeface="Arial" charset="0"/>
              <a:buChar char="•"/>
              <a:defRPr sz="1800" kern="1200">
                <a:solidFill>
                  <a:schemeClr val="tx1"/>
                </a:solidFill>
                <a:latin typeface="+mn-lt"/>
                <a:ea typeface="+mn-ea"/>
                <a:cs typeface="+mn-cs"/>
              </a:defRPr>
            </a:lvl4pPr>
            <a:lvl5pPr marL="1262063" indent="-228600" algn="l" rtl="0" eaLnBrk="1" fontAlgn="base" hangingPunct="1">
              <a:spcBef>
                <a:spcPct val="20000"/>
              </a:spcBef>
              <a:spcAft>
                <a:spcPct val="0"/>
              </a:spcAft>
              <a:buClr>
                <a:srgbClr val="58A618"/>
              </a:buClr>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pPr>
            <a:r>
              <a:rPr lang="en-US" sz="2400" dirty="0">
                <a:latin typeface="Calibri" panose="020F0502020204030204" pitchFamily="34" charset="0"/>
                <a:ea typeface="Calibri" panose="020F0502020204030204" pitchFamily="34" charset="0"/>
                <a:cs typeface="Times New Roman" panose="02020603050405020304" pitchFamily="18" charset="0"/>
              </a:rPr>
              <a:t>Ontario IPAC experts</a:t>
            </a:r>
          </a:p>
          <a:p>
            <a:pPr lvl="1">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Adrienne K. Chan</a:t>
            </a:r>
          </a:p>
          <a:p>
            <a:pPr lvl="1">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Gary Garber </a:t>
            </a:r>
          </a:p>
          <a:p>
            <a:pPr lvl="1">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Dylan Kain</a:t>
            </a:r>
          </a:p>
          <a:p>
            <a:pPr lvl="1">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Allison </a:t>
            </a:r>
            <a:r>
              <a:rPr lang="en-US" sz="2000" dirty="0" err="1">
                <a:latin typeface="Calibri" panose="020F0502020204030204" pitchFamily="34" charset="0"/>
                <a:ea typeface="Calibri" panose="020F0502020204030204" pitchFamily="34" charset="0"/>
                <a:cs typeface="Times New Roman" panose="02020603050405020304" pitchFamily="18" charset="0"/>
              </a:rPr>
              <a:t>McGeer</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Calibri" panose="020F0502020204030204" pitchFamily="34" charset="0"/>
                <a:ea typeface="Calibri" panose="020F0502020204030204" pitchFamily="34" charset="0"/>
                <a:cs typeface="Times New Roman" panose="02020603050405020304" pitchFamily="18" charset="0"/>
              </a:rPr>
              <a:t>MOH</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Michael </a:t>
            </a:r>
            <a:r>
              <a:rPr lang="en-US" sz="2000" dirty="0" err="1">
                <a:latin typeface="Calibri" panose="020F0502020204030204" pitchFamily="34" charset="0"/>
                <a:ea typeface="Calibri" panose="020F0502020204030204" pitchFamily="34" charset="0"/>
                <a:cs typeface="Times New Roman" panose="02020603050405020304" pitchFamily="18" charset="0"/>
              </a:rPr>
              <a:t>Hillmer</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Kamil </a:t>
            </a:r>
            <a:r>
              <a:rPr lang="en-US" sz="2000" dirty="0" err="1">
                <a:latin typeface="Calibri" panose="020F0502020204030204" pitchFamily="34" charset="0"/>
                <a:ea typeface="Calibri" panose="020F0502020204030204" pitchFamily="34" charset="0"/>
                <a:cs typeface="Times New Roman" panose="02020603050405020304" pitchFamily="18" charset="0"/>
              </a:rPr>
              <a:t>Malikov</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endParaRPr lang="en-CA"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083637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E615CD-88F7-2007-C016-D28291FF28EF}"/>
              </a:ext>
            </a:extLst>
          </p:cNvPr>
          <p:cNvSpPr>
            <a:spLocks noGrp="1"/>
          </p:cNvSpPr>
          <p:nvPr>
            <p:ph type="body" sz="quarter" idx="13"/>
          </p:nvPr>
        </p:nvSpPr>
        <p:spPr/>
        <p:txBody>
          <a:bodyPr>
            <a:norm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Many countries faced frequent and large SARS-CoV-2 outbreaks in nursing homes</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Advanced age and comorbidity burden drove high case fatality rates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Calibri" panose="020F0502020204030204" pitchFamily="34" charset="0"/>
                <a:ea typeface="Calibri" panose="020F0502020204030204" pitchFamily="34" charset="0"/>
                <a:cs typeface="Times New Roman" panose="02020603050405020304" pitchFamily="18" charset="0"/>
              </a:rPr>
              <a:t>81% of COVID-19 deaths in Canada // 31% in the United States</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Nursing home residents represented less than 1% of these jurisdictions’ respective populations</a:t>
            </a:r>
          </a:p>
        </p:txBody>
      </p:sp>
      <p:sp>
        <p:nvSpPr>
          <p:cNvPr id="3" name="Title 2">
            <a:extLst>
              <a:ext uri="{FF2B5EF4-FFF2-40B4-BE49-F238E27FC236}">
                <a16:creationId xmlns:a16="http://schemas.microsoft.com/office/drawing/2014/main" id="{925A7B88-2C15-D3F1-12BA-3A4B0C9B5AE4}"/>
              </a:ext>
            </a:extLst>
          </p:cNvPr>
          <p:cNvSpPr>
            <a:spLocks noGrp="1"/>
          </p:cNvSpPr>
          <p:nvPr>
            <p:ph type="title"/>
          </p:nvPr>
        </p:nvSpPr>
        <p:spPr/>
        <p:txBody>
          <a:bodyPr>
            <a:normAutofit/>
          </a:bodyPr>
          <a:lstStyle/>
          <a:p>
            <a:r>
              <a:rPr lang="en-US" dirty="0"/>
              <a:t>Background</a:t>
            </a:r>
          </a:p>
        </p:txBody>
      </p:sp>
      <p:pic>
        <p:nvPicPr>
          <p:cNvPr id="4" name="Picture 3">
            <a:extLst>
              <a:ext uri="{FF2B5EF4-FFF2-40B4-BE49-F238E27FC236}">
                <a16:creationId xmlns:a16="http://schemas.microsoft.com/office/drawing/2014/main" id="{E418F38B-E654-8743-FB26-1A59B99C9822}"/>
              </a:ext>
            </a:extLst>
          </p:cNvPr>
          <p:cNvPicPr>
            <a:picLocks noChangeAspect="1"/>
          </p:cNvPicPr>
          <p:nvPr/>
        </p:nvPicPr>
        <p:blipFill>
          <a:blip r:embed="rId2"/>
          <a:stretch>
            <a:fillRect/>
          </a:stretch>
        </p:blipFill>
        <p:spPr>
          <a:xfrm>
            <a:off x="1647848" y="2924944"/>
            <a:ext cx="7544496" cy="3194863"/>
          </a:xfrm>
          <a:prstGeom prst="rect">
            <a:avLst/>
          </a:prstGeom>
        </p:spPr>
      </p:pic>
      <p:sp>
        <p:nvSpPr>
          <p:cNvPr id="5" name="TextBox 4">
            <a:extLst>
              <a:ext uri="{FF2B5EF4-FFF2-40B4-BE49-F238E27FC236}">
                <a16:creationId xmlns:a16="http://schemas.microsoft.com/office/drawing/2014/main" id="{E3739C1C-84DD-C2A9-C99C-459056A09296}"/>
              </a:ext>
            </a:extLst>
          </p:cNvPr>
          <p:cNvSpPr txBox="1"/>
          <p:nvPr/>
        </p:nvSpPr>
        <p:spPr>
          <a:xfrm>
            <a:off x="624421" y="6016427"/>
            <a:ext cx="10517712" cy="276999"/>
          </a:xfrm>
          <a:prstGeom prst="rect">
            <a:avLst/>
          </a:prstGeom>
          <a:noFill/>
        </p:spPr>
        <p:txBody>
          <a:bodyPr wrap="square" rtlCol="0">
            <a:spAutoFit/>
          </a:bodyPr>
          <a:lstStyle/>
          <a:p>
            <a:pPr>
              <a:spcBef>
                <a:spcPts val="0"/>
              </a:spcBef>
              <a:spcAft>
                <a:spcPts val="0"/>
              </a:spcAft>
            </a:pPr>
            <a:r>
              <a:rPr lang="en-CA" sz="1200" dirty="0">
                <a:effectLst/>
              </a:rPr>
              <a:t>Canadian Institute for Health Information. Pandemic Experience in the Long-Term Care Sector: How Does Canada Compare With Other Countries? 2020.</a:t>
            </a:r>
          </a:p>
        </p:txBody>
      </p:sp>
    </p:spTree>
    <p:extLst>
      <p:ext uri="{BB962C8B-B14F-4D97-AF65-F5344CB8AC3E}">
        <p14:creationId xmlns:p14="http://schemas.microsoft.com/office/powerpoint/2010/main" val="195602649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BEB88E-7A48-4311-8253-79E1F5AA80A5}" type="slidenum">
              <a:rPr lang="en-US" smtClean="0"/>
              <a:pPr>
                <a:defRPr/>
              </a:pPr>
              <a:t>3</a:t>
            </a:fld>
            <a:endParaRPr lang="en-US" dirty="0"/>
          </a:p>
        </p:txBody>
      </p:sp>
      <p:sp>
        <p:nvSpPr>
          <p:cNvPr id="3" name="Text Placeholder 2"/>
          <p:cNvSpPr>
            <a:spLocks noGrp="1"/>
          </p:cNvSpPr>
          <p:nvPr>
            <p:ph type="body" sz="quarter" idx="13"/>
          </p:nvPr>
        </p:nvSpPr>
        <p:spPr>
          <a:xfrm>
            <a:off x="785431" y="1125538"/>
            <a:ext cx="7263547" cy="4824412"/>
          </a:xfrm>
        </p:spPr>
        <p:txBody>
          <a:bodyPr>
            <a:normAutofit lnSpcReduction="10000"/>
          </a:bodyPr>
          <a:lstStyle/>
          <a:p>
            <a:r>
              <a:rPr lang="en-CA" dirty="0">
                <a:effectLst/>
              </a:rPr>
              <a:t>Nursing home COVID-19 outbreaks </a:t>
            </a:r>
          </a:p>
          <a:p>
            <a:pPr marL="0" indent="0">
              <a:buNone/>
            </a:pPr>
            <a:endParaRPr lang="en-CA" dirty="0">
              <a:effectLst/>
            </a:endParaRPr>
          </a:p>
          <a:p>
            <a:r>
              <a:rPr lang="en-CA" dirty="0">
                <a:effectLst/>
              </a:rPr>
              <a:t>Introduction of infection</a:t>
            </a:r>
            <a:endParaRPr lang="en-CA" dirty="0"/>
          </a:p>
          <a:p>
            <a:pPr lvl="1"/>
            <a:r>
              <a:rPr lang="en-CA" sz="2000" dirty="0"/>
              <a:t>Static/structure 	size, profit-status</a:t>
            </a:r>
          </a:p>
          <a:p>
            <a:pPr lvl="1"/>
            <a:r>
              <a:rPr lang="en-CA" sz="2000" dirty="0"/>
              <a:t>Dynamic factors 	</a:t>
            </a:r>
            <a:r>
              <a:rPr lang="en-CA" sz="2000" dirty="0">
                <a:solidFill>
                  <a:srgbClr val="C00000"/>
                </a:solidFill>
              </a:rPr>
              <a:t>regional incidence     </a:t>
            </a:r>
            <a:r>
              <a:rPr lang="en-CA" sz="2000" dirty="0">
                <a:solidFill>
                  <a:srgbClr val="C00000"/>
                </a:solidFill>
                <a:sym typeface="Wingdings" pitchFamily="2" charset="2"/>
              </a:rPr>
              <a:t></a:t>
            </a:r>
            <a:endParaRPr lang="en-CA" sz="2000" dirty="0">
              <a:solidFill>
                <a:srgbClr val="C00000"/>
              </a:solidFill>
            </a:endParaRPr>
          </a:p>
          <a:p>
            <a:pPr marL="457189" lvl="1" indent="0">
              <a:buNone/>
            </a:pPr>
            <a:r>
              <a:rPr lang="en-CA" sz="2000" dirty="0"/>
              <a:t>			workforce networks</a:t>
            </a:r>
          </a:p>
          <a:p>
            <a:pPr marL="457189" lvl="1" indent="0">
              <a:buNone/>
            </a:pPr>
            <a:r>
              <a:rPr lang="en-CA" sz="2000" dirty="0">
                <a:solidFill>
                  <a:srgbClr val="C00000"/>
                </a:solidFill>
              </a:rPr>
              <a:t>			</a:t>
            </a:r>
            <a:endParaRPr lang="en-CA" dirty="0"/>
          </a:p>
          <a:p>
            <a:endParaRPr lang="en-CA" dirty="0"/>
          </a:p>
          <a:p>
            <a:r>
              <a:rPr lang="en-CA" dirty="0"/>
              <a:t>Transmission within facilities</a:t>
            </a:r>
          </a:p>
          <a:p>
            <a:pPr lvl="1"/>
            <a:r>
              <a:rPr lang="en-CA" sz="2000" dirty="0"/>
              <a:t>Static/structure	crowding</a:t>
            </a:r>
          </a:p>
          <a:p>
            <a:pPr lvl="1"/>
            <a:r>
              <a:rPr lang="en-CA" sz="2000" dirty="0"/>
              <a:t>Dynamic factors	[descriptive studies]</a:t>
            </a:r>
          </a:p>
        </p:txBody>
      </p:sp>
      <p:sp>
        <p:nvSpPr>
          <p:cNvPr id="4" name="Title 3"/>
          <p:cNvSpPr>
            <a:spLocks noGrp="1"/>
          </p:cNvSpPr>
          <p:nvPr>
            <p:ph type="title"/>
          </p:nvPr>
        </p:nvSpPr>
        <p:spPr/>
        <p:txBody>
          <a:bodyPr>
            <a:normAutofit/>
          </a:bodyPr>
          <a:lstStyle/>
          <a:p>
            <a:r>
              <a:rPr lang="en-CA" dirty="0"/>
              <a:t>Background</a:t>
            </a:r>
          </a:p>
        </p:txBody>
      </p:sp>
      <p:grpSp>
        <p:nvGrpSpPr>
          <p:cNvPr id="11" name="Group 10">
            <a:extLst>
              <a:ext uri="{FF2B5EF4-FFF2-40B4-BE49-F238E27FC236}">
                <a16:creationId xmlns:a16="http://schemas.microsoft.com/office/drawing/2014/main" id="{4F2B4776-CAB8-D62D-A662-1237ED4B2602}"/>
              </a:ext>
            </a:extLst>
          </p:cNvPr>
          <p:cNvGrpSpPr/>
          <p:nvPr/>
        </p:nvGrpSpPr>
        <p:grpSpPr>
          <a:xfrm>
            <a:off x="6456040" y="1363018"/>
            <a:ext cx="5401568" cy="4131964"/>
            <a:chOff x="6852354" y="340804"/>
            <a:chExt cx="5075769" cy="5246826"/>
          </a:xfrm>
        </p:grpSpPr>
        <p:grpSp>
          <p:nvGrpSpPr>
            <p:cNvPr id="8" name="Group 7">
              <a:extLst>
                <a:ext uri="{FF2B5EF4-FFF2-40B4-BE49-F238E27FC236}">
                  <a16:creationId xmlns:a16="http://schemas.microsoft.com/office/drawing/2014/main" id="{B520A440-C2D6-3426-CE64-147C839B2525}"/>
                </a:ext>
              </a:extLst>
            </p:cNvPr>
            <p:cNvGrpSpPr/>
            <p:nvPr/>
          </p:nvGrpSpPr>
          <p:grpSpPr>
            <a:xfrm>
              <a:off x="6852356" y="340804"/>
              <a:ext cx="5075767" cy="4317698"/>
              <a:chOff x="6690782" y="472053"/>
              <a:chExt cx="5075767" cy="4317698"/>
            </a:xfrm>
          </p:grpSpPr>
          <p:pic>
            <p:nvPicPr>
              <p:cNvPr id="5" name="Picture 4">
                <a:extLst>
                  <a:ext uri="{FF2B5EF4-FFF2-40B4-BE49-F238E27FC236}">
                    <a16:creationId xmlns:a16="http://schemas.microsoft.com/office/drawing/2014/main" id="{009022DA-692A-503F-A572-AACB94AC608F}"/>
                  </a:ext>
                </a:extLst>
              </p:cNvPr>
              <p:cNvPicPr>
                <a:picLocks noChangeAspect="1"/>
              </p:cNvPicPr>
              <p:nvPr/>
            </p:nvPicPr>
            <p:blipFill>
              <a:blip r:embed="rId3"/>
              <a:stretch>
                <a:fillRect/>
              </a:stretch>
            </p:blipFill>
            <p:spPr>
              <a:xfrm>
                <a:off x="6690782" y="472053"/>
                <a:ext cx="5075767" cy="4317698"/>
              </a:xfrm>
              <a:prstGeom prst="rect">
                <a:avLst/>
              </a:prstGeom>
            </p:spPr>
          </p:pic>
          <p:sp>
            <p:nvSpPr>
              <p:cNvPr id="6" name="TextBox 5">
                <a:extLst>
                  <a:ext uri="{FF2B5EF4-FFF2-40B4-BE49-F238E27FC236}">
                    <a16:creationId xmlns:a16="http://schemas.microsoft.com/office/drawing/2014/main" id="{044E9607-E891-DBD4-92B1-D7350C1C0D16}"/>
                  </a:ext>
                </a:extLst>
              </p:cNvPr>
              <p:cNvSpPr txBox="1"/>
              <p:nvPr/>
            </p:nvSpPr>
            <p:spPr>
              <a:xfrm rot="1593416">
                <a:off x="7263305" y="3504641"/>
                <a:ext cx="4126058" cy="342778"/>
              </a:xfrm>
              <a:prstGeom prst="rect">
                <a:avLst/>
              </a:prstGeom>
              <a:noFill/>
            </p:spPr>
            <p:txBody>
              <a:bodyPr wrap="square" rtlCol="0">
                <a:spAutoFit/>
              </a:bodyPr>
              <a:lstStyle/>
              <a:p>
                <a:pPr algn="ctr"/>
                <a:r>
                  <a:rPr lang="en-US" dirty="0">
                    <a:solidFill>
                      <a:srgbClr val="C00000"/>
                    </a:solidFill>
                  </a:rPr>
                  <a:t>Community incidence (cases)</a:t>
                </a:r>
              </a:p>
            </p:txBody>
          </p:sp>
          <p:sp>
            <p:nvSpPr>
              <p:cNvPr id="7" name="TextBox 6">
                <a:extLst>
                  <a:ext uri="{FF2B5EF4-FFF2-40B4-BE49-F238E27FC236}">
                    <a16:creationId xmlns:a16="http://schemas.microsoft.com/office/drawing/2014/main" id="{8F0C6D98-01CE-DCEB-3C85-D698235B2DD4}"/>
                  </a:ext>
                </a:extLst>
              </p:cNvPr>
              <p:cNvSpPr txBox="1"/>
              <p:nvPr/>
            </p:nvSpPr>
            <p:spPr>
              <a:xfrm rot="2894464">
                <a:off x="8609473" y="2393409"/>
                <a:ext cx="3265481" cy="369332"/>
              </a:xfrm>
              <a:prstGeom prst="rect">
                <a:avLst/>
              </a:prstGeom>
              <a:noFill/>
            </p:spPr>
            <p:txBody>
              <a:bodyPr wrap="square" rtlCol="0">
                <a:spAutoFit/>
              </a:bodyPr>
              <a:lstStyle/>
              <a:p>
                <a:pPr algn="ctr"/>
                <a:r>
                  <a:rPr lang="en-US" dirty="0">
                    <a:solidFill>
                      <a:schemeClr val="accent1">
                        <a:lumMod val="50000"/>
                      </a:schemeClr>
                    </a:solidFill>
                  </a:rPr>
                  <a:t>Nursing home outbreaks</a:t>
                </a:r>
              </a:p>
            </p:txBody>
          </p:sp>
        </p:grpSp>
        <p:sp>
          <p:nvSpPr>
            <p:cNvPr id="10" name="TextBox 9">
              <a:extLst>
                <a:ext uri="{FF2B5EF4-FFF2-40B4-BE49-F238E27FC236}">
                  <a16:creationId xmlns:a16="http://schemas.microsoft.com/office/drawing/2014/main" id="{3723250B-0E49-F37E-BD0A-FE2771B81765}"/>
                </a:ext>
              </a:extLst>
            </p:cNvPr>
            <p:cNvSpPr txBox="1"/>
            <p:nvPr/>
          </p:nvSpPr>
          <p:spPr>
            <a:xfrm>
              <a:off x="6852354" y="4533577"/>
              <a:ext cx="5075767" cy="1054053"/>
            </a:xfrm>
            <a:prstGeom prst="rect">
              <a:avLst/>
            </a:prstGeom>
            <a:noFill/>
          </p:spPr>
          <p:txBody>
            <a:bodyPr wrap="square">
              <a:spAutoFit/>
            </a:bodyPr>
            <a:lstStyle/>
            <a:p>
              <a:pPr>
                <a:spcBef>
                  <a:spcPts val="0"/>
                </a:spcBef>
                <a:spcAft>
                  <a:spcPts val="0"/>
                </a:spcAft>
              </a:pPr>
              <a:r>
                <a:rPr lang="en-CA" sz="1400" dirty="0" err="1">
                  <a:solidFill>
                    <a:srgbClr val="C00000"/>
                  </a:solidFill>
                  <a:effectLst/>
                </a:rPr>
                <a:t>Malikov</a:t>
              </a:r>
              <a:r>
                <a:rPr lang="en-CA" sz="1400" dirty="0">
                  <a:solidFill>
                    <a:srgbClr val="C00000"/>
                  </a:solidFill>
                  <a:effectLst/>
                </a:rPr>
                <a:t> K et al. Temporal Associations between Community Incidence of COVID-19 and Nursing Home Outbreaks in Ontario, Canada. JAMDA </a:t>
              </a:r>
              <a:r>
                <a:rPr lang="en-CA" sz="1400" b="1" dirty="0">
                  <a:solidFill>
                    <a:srgbClr val="C00000"/>
                  </a:solidFill>
                  <a:effectLst/>
                </a:rPr>
                <a:t>2021.</a:t>
              </a:r>
              <a:endParaRPr lang="en-CA" sz="1400" dirty="0">
                <a:solidFill>
                  <a:srgbClr val="C00000"/>
                </a:solidFill>
                <a:effectLst/>
              </a:endParaRPr>
            </a:p>
          </p:txBody>
        </p:sp>
      </p:grpSp>
    </p:spTree>
    <p:extLst>
      <p:ext uri="{BB962C8B-B14F-4D97-AF65-F5344CB8AC3E}">
        <p14:creationId xmlns:p14="http://schemas.microsoft.com/office/powerpoint/2010/main" val="157869748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BEB88E-7A48-4311-8253-79E1F5AA80A5}" type="slidenum">
              <a:rPr lang="en-US" smtClean="0"/>
              <a:pPr>
                <a:defRPr/>
              </a:pPr>
              <a:t>4</a:t>
            </a:fld>
            <a:endParaRPr lang="en-US" dirty="0"/>
          </a:p>
        </p:txBody>
      </p:sp>
      <p:sp>
        <p:nvSpPr>
          <p:cNvPr id="3" name="Text Placeholder 2"/>
          <p:cNvSpPr>
            <a:spLocks noGrp="1"/>
          </p:cNvSpPr>
          <p:nvPr>
            <p:ph type="body" sz="quarter" idx="13"/>
          </p:nvPr>
        </p:nvSpPr>
        <p:spPr>
          <a:xfrm>
            <a:off x="785431" y="1125538"/>
            <a:ext cx="7263547" cy="4824412"/>
          </a:xfrm>
        </p:spPr>
        <p:txBody>
          <a:bodyPr>
            <a:normAutofit lnSpcReduction="10000"/>
          </a:bodyPr>
          <a:lstStyle/>
          <a:p>
            <a:r>
              <a:rPr lang="en-CA" dirty="0">
                <a:effectLst/>
              </a:rPr>
              <a:t>Nursing home COVID-19 outbreaks </a:t>
            </a:r>
          </a:p>
          <a:p>
            <a:pPr marL="0" indent="0">
              <a:buNone/>
            </a:pPr>
            <a:endParaRPr lang="en-CA" dirty="0">
              <a:effectLst/>
            </a:endParaRPr>
          </a:p>
          <a:p>
            <a:r>
              <a:rPr lang="en-CA" dirty="0">
                <a:effectLst/>
              </a:rPr>
              <a:t>Introduction of infection</a:t>
            </a:r>
            <a:endParaRPr lang="en-CA" dirty="0"/>
          </a:p>
          <a:p>
            <a:pPr lvl="1"/>
            <a:r>
              <a:rPr lang="en-CA" sz="2000" dirty="0"/>
              <a:t>Static/structure 	size, profit-status</a:t>
            </a:r>
          </a:p>
          <a:p>
            <a:pPr lvl="1"/>
            <a:r>
              <a:rPr lang="en-CA" sz="2000" dirty="0"/>
              <a:t>Dynamic factors 	regional incidence</a:t>
            </a:r>
          </a:p>
          <a:p>
            <a:pPr marL="457189" lvl="1" indent="0">
              <a:buNone/>
            </a:pPr>
            <a:r>
              <a:rPr lang="en-CA" sz="2000" dirty="0"/>
              <a:t>			workforce networks</a:t>
            </a:r>
          </a:p>
          <a:p>
            <a:pPr marL="457189" lvl="1" indent="0">
              <a:buNone/>
            </a:pPr>
            <a:r>
              <a:rPr lang="en-CA" sz="2000" dirty="0">
                <a:solidFill>
                  <a:srgbClr val="C00000"/>
                </a:solidFill>
              </a:rPr>
              <a:t>			</a:t>
            </a:r>
            <a:endParaRPr lang="en-CA" dirty="0"/>
          </a:p>
          <a:p>
            <a:endParaRPr lang="en-CA" dirty="0"/>
          </a:p>
          <a:p>
            <a:r>
              <a:rPr lang="en-CA" dirty="0"/>
              <a:t>Transmission within facilities</a:t>
            </a:r>
          </a:p>
          <a:p>
            <a:pPr lvl="1"/>
            <a:r>
              <a:rPr lang="en-CA" sz="2000" dirty="0"/>
              <a:t>Static/structure	crowding</a:t>
            </a:r>
          </a:p>
          <a:p>
            <a:pPr lvl="1"/>
            <a:r>
              <a:rPr lang="en-CA" sz="2000" dirty="0"/>
              <a:t>Dynamic factors	</a:t>
            </a:r>
            <a:r>
              <a:rPr lang="en-CA" sz="2000" dirty="0">
                <a:solidFill>
                  <a:schemeClr val="accent1"/>
                </a:solidFill>
              </a:rPr>
              <a:t>[descriptive studies]  </a:t>
            </a:r>
            <a:r>
              <a:rPr lang="en-CA" sz="2000" dirty="0">
                <a:solidFill>
                  <a:schemeClr val="accent1"/>
                </a:solidFill>
                <a:sym typeface="Wingdings" pitchFamily="2" charset="2"/>
              </a:rPr>
              <a:t></a:t>
            </a:r>
            <a:r>
              <a:rPr lang="en-CA" sz="2000" dirty="0"/>
              <a:t>  </a:t>
            </a:r>
          </a:p>
        </p:txBody>
      </p:sp>
      <p:sp>
        <p:nvSpPr>
          <p:cNvPr id="4" name="Title 3"/>
          <p:cNvSpPr>
            <a:spLocks noGrp="1"/>
          </p:cNvSpPr>
          <p:nvPr>
            <p:ph type="title"/>
          </p:nvPr>
        </p:nvSpPr>
        <p:spPr/>
        <p:txBody>
          <a:bodyPr>
            <a:normAutofit/>
          </a:bodyPr>
          <a:lstStyle/>
          <a:p>
            <a:r>
              <a:rPr lang="en-CA" dirty="0"/>
              <a:t>Background</a:t>
            </a:r>
          </a:p>
        </p:txBody>
      </p:sp>
      <p:grpSp>
        <p:nvGrpSpPr>
          <p:cNvPr id="6" name="Group 5">
            <a:extLst>
              <a:ext uri="{FF2B5EF4-FFF2-40B4-BE49-F238E27FC236}">
                <a16:creationId xmlns:a16="http://schemas.microsoft.com/office/drawing/2014/main" id="{814D8CAE-C203-074D-B1A9-B3FC03AC7123}"/>
              </a:ext>
            </a:extLst>
          </p:cNvPr>
          <p:cNvGrpSpPr/>
          <p:nvPr/>
        </p:nvGrpSpPr>
        <p:grpSpPr>
          <a:xfrm>
            <a:off x="6312024" y="1541461"/>
            <a:ext cx="5889839" cy="4715015"/>
            <a:chOff x="6312024" y="1541461"/>
            <a:chExt cx="5889839" cy="4715015"/>
          </a:xfrm>
        </p:grpSpPr>
        <p:pic>
          <p:nvPicPr>
            <p:cNvPr id="9" name="Picture 8">
              <a:extLst>
                <a:ext uri="{FF2B5EF4-FFF2-40B4-BE49-F238E27FC236}">
                  <a16:creationId xmlns:a16="http://schemas.microsoft.com/office/drawing/2014/main" id="{9E02B9E9-4F1A-91BC-B9AD-A8CF0B0F0C8C}"/>
                </a:ext>
              </a:extLst>
            </p:cNvPr>
            <p:cNvPicPr>
              <a:picLocks noChangeAspect="1"/>
            </p:cNvPicPr>
            <p:nvPr/>
          </p:nvPicPr>
          <p:blipFill>
            <a:blip r:embed="rId3"/>
            <a:stretch>
              <a:fillRect/>
            </a:stretch>
          </p:blipFill>
          <p:spPr>
            <a:xfrm>
              <a:off x="6384032" y="1541461"/>
              <a:ext cx="5588000" cy="4191001"/>
            </a:xfrm>
            <a:prstGeom prst="rect">
              <a:avLst/>
            </a:prstGeom>
          </p:spPr>
        </p:pic>
        <p:sp>
          <p:nvSpPr>
            <p:cNvPr id="5" name="TextBox 4">
              <a:extLst>
                <a:ext uri="{FF2B5EF4-FFF2-40B4-BE49-F238E27FC236}">
                  <a16:creationId xmlns:a16="http://schemas.microsoft.com/office/drawing/2014/main" id="{C85AF9A1-8286-8CE5-623B-DBBF7351B9C1}"/>
                </a:ext>
              </a:extLst>
            </p:cNvPr>
            <p:cNvSpPr txBox="1"/>
            <p:nvPr/>
          </p:nvSpPr>
          <p:spPr>
            <a:xfrm>
              <a:off x="6312024" y="5733256"/>
              <a:ext cx="5889839" cy="523220"/>
            </a:xfrm>
            <a:prstGeom prst="rect">
              <a:avLst/>
            </a:prstGeom>
            <a:noFill/>
          </p:spPr>
          <p:txBody>
            <a:bodyPr wrap="square" rtlCol="0">
              <a:spAutoFit/>
            </a:bodyPr>
            <a:lstStyle/>
            <a:p>
              <a:pPr>
                <a:spcBef>
                  <a:spcPts val="0"/>
                </a:spcBef>
                <a:spcAft>
                  <a:spcPts val="0"/>
                </a:spcAft>
              </a:pPr>
              <a:r>
                <a:rPr lang="en-CA" sz="1400" dirty="0">
                  <a:solidFill>
                    <a:schemeClr val="accent1"/>
                  </a:solidFill>
                  <a:effectLst/>
                </a:rPr>
                <a:t>Murti M et al. Investigation of a severe SARS-CoV-2 outbreak in a long-term care home early in the pandemic. CMAJ </a:t>
              </a:r>
              <a:r>
                <a:rPr lang="en-CA" sz="1400" b="1" dirty="0">
                  <a:solidFill>
                    <a:schemeClr val="accent1"/>
                  </a:solidFill>
                  <a:effectLst/>
                </a:rPr>
                <a:t>2021</a:t>
              </a:r>
              <a:r>
                <a:rPr lang="en-CA" sz="1400" dirty="0">
                  <a:solidFill>
                    <a:schemeClr val="accent1"/>
                  </a:solidFill>
                  <a:effectLst/>
                </a:rPr>
                <a:t>; 193:E681–E688.</a:t>
              </a:r>
            </a:p>
          </p:txBody>
        </p:sp>
      </p:grpSp>
    </p:spTree>
    <p:extLst>
      <p:ext uri="{BB962C8B-B14F-4D97-AF65-F5344CB8AC3E}">
        <p14:creationId xmlns:p14="http://schemas.microsoft.com/office/powerpoint/2010/main" val="419044247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BEB88E-7A48-4311-8253-79E1F5AA80A5}" type="slidenum">
              <a:rPr lang="en-US" smtClean="0"/>
              <a:pPr>
                <a:defRPr/>
              </a:pPr>
              <a:t>5</a:t>
            </a:fld>
            <a:endParaRPr lang="en-US" dirty="0"/>
          </a:p>
        </p:txBody>
      </p:sp>
      <p:sp>
        <p:nvSpPr>
          <p:cNvPr id="3" name="Text Placeholder 2"/>
          <p:cNvSpPr>
            <a:spLocks noGrp="1"/>
          </p:cNvSpPr>
          <p:nvPr>
            <p:ph type="body" sz="quarter" idx="13"/>
          </p:nvPr>
        </p:nvSpPr>
        <p:spPr/>
        <p:txBody>
          <a:bodyPr>
            <a:normAutofit/>
          </a:bodyPr>
          <a:lstStyle/>
          <a:p>
            <a:endParaRPr lang="en-CA" dirty="0">
              <a:effectLst/>
            </a:endParaRPr>
          </a:p>
          <a:p>
            <a:r>
              <a:rPr lang="en-CA" dirty="0">
                <a:effectLst/>
              </a:rPr>
              <a:t>To examine how delay in nursing home SARS-CoV-2 outbreak identification is associated with the subsequent incidence of infection and mortality</a:t>
            </a:r>
          </a:p>
        </p:txBody>
      </p:sp>
      <p:sp>
        <p:nvSpPr>
          <p:cNvPr id="4" name="Title 3"/>
          <p:cNvSpPr>
            <a:spLocks noGrp="1"/>
          </p:cNvSpPr>
          <p:nvPr>
            <p:ph type="title"/>
          </p:nvPr>
        </p:nvSpPr>
        <p:spPr/>
        <p:txBody>
          <a:bodyPr>
            <a:normAutofit/>
          </a:bodyPr>
          <a:lstStyle/>
          <a:p>
            <a:r>
              <a:rPr lang="en-CA" dirty="0"/>
              <a:t>Objective</a:t>
            </a:r>
          </a:p>
        </p:txBody>
      </p:sp>
    </p:spTree>
    <p:extLst>
      <p:ext uri="{BB962C8B-B14F-4D97-AF65-F5344CB8AC3E}">
        <p14:creationId xmlns:p14="http://schemas.microsoft.com/office/powerpoint/2010/main" val="249859685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BEB88E-7A48-4311-8253-79E1F5AA80A5}" type="slidenum">
              <a:rPr lang="en-US" smtClean="0"/>
              <a:pPr>
                <a:defRPr/>
              </a:pPr>
              <a:t>6</a:t>
            </a:fld>
            <a:endParaRPr lang="en-US" dirty="0"/>
          </a:p>
        </p:txBody>
      </p:sp>
      <p:sp>
        <p:nvSpPr>
          <p:cNvPr id="3" name="Text Placeholder 2"/>
          <p:cNvSpPr>
            <a:spLocks noGrp="1"/>
          </p:cNvSpPr>
          <p:nvPr>
            <p:ph type="body" sz="quarter" idx="13"/>
          </p:nvPr>
        </p:nvSpPr>
        <p:spPr>
          <a:xfrm>
            <a:off x="624421" y="1052736"/>
            <a:ext cx="11232223" cy="5389166"/>
          </a:xfrm>
        </p:spPr>
        <p:txBody>
          <a:bodyPr>
            <a:normAutofit fontScale="92500" lnSpcReduction="20000"/>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Design, Setting, and Participants</a:t>
            </a: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March 1, 2020 to November 14, 2020  (prior to the rollout of COVID-19 vaccination)</a:t>
            </a: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623 nursing homes in Ontario</a:t>
            </a: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Longitudinal cohort study of SARS-CoV-2 outbreaks </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Exposure</a:t>
            </a:r>
          </a:p>
          <a:p>
            <a:pPr lvl="1"/>
            <a:r>
              <a:rPr lang="en-US" sz="2000" dirty="0">
                <a:latin typeface="Calibri" panose="020F0502020204030204" pitchFamily="34" charset="0"/>
                <a:ea typeface="Calibri" panose="020F0502020204030204" pitchFamily="34" charset="0"/>
                <a:cs typeface="Times New Roman" panose="02020603050405020304" pitchFamily="18" charset="0"/>
              </a:rPr>
              <a:t>Timing of outbreak identification 	</a:t>
            </a:r>
            <a:r>
              <a:rPr lang="en-U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L</a:t>
            </a:r>
            <a:r>
              <a:rPr lang="en-U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ate</a:t>
            </a:r>
            <a:r>
              <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≥3 resident-days of infection pressure</a:t>
            </a:r>
          </a:p>
          <a:p>
            <a:pPr marL="457189" lvl="1" indent="0">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Early</a:t>
            </a:r>
            <a:r>
              <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≤2 resident-days of infection pressure</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Outcomes</a:t>
            </a:r>
          </a:p>
          <a:p>
            <a:pPr lvl="1"/>
            <a:r>
              <a:rPr lang="en-US" sz="1800" dirty="0">
                <a:latin typeface="Calibri" panose="020F0502020204030204" pitchFamily="34" charset="0"/>
                <a:ea typeface="Calibri" panose="020F0502020204030204" pitchFamily="34" charset="0"/>
                <a:cs typeface="Times New Roman" panose="02020603050405020304" pitchFamily="18" charset="0"/>
              </a:rPr>
              <a:t>P</a:t>
            </a:r>
            <a:r>
              <a:rPr lang="en-US" sz="1800" dirty="0">
                <a:effectLst/>
                <a:latin typeface="Calibri" panose="020F0502020204030204" pitchFamily="34" charset="0"/>
                <a:ea typeface="Calibri" panose="020F0502020204030204" pitchFamily="34" charset="0"/>
                <a:cs typeface="Times New Roman" panose="02020603050405020304" pitchFamily="18" charset="0"/>
              </a:rPr>
              <a:t>roportion of at-risk residents infected in the 30-days after the outbreak identification date</a:t>
            </a:r>
          </a:p>
          <a:p>
            <a:r>
              <a:rPr lang="en-US" sz="2400" dirty="0">
                <a:latin typeface="Calibri" panose="020F0502020204030204" pitchFamily="34" charset="0"/>
                <a:ea typeface="Calibri" panose="020F0502020204030204" pitchFamily="34" charset="0"/>
                <a:cs typeface="Times New Roman" panose="02020603050405020304" pitchFamily="18" charset="0"/>
              </a:rPr>
              <a:t>Covariates (11 covariates)</a:t>
            </a:r>
          </a:p>
          <a:p>
            <a:pPr lvl="1"/>
            <a:r>
              <a:rPr lang="en-US" sz="1800" b="1" dirty="0">
                <a:latin typeface="Calibri" panose="020F0502020204030204" pitchFamily="34" charset="0"/>
                <a:ea typeface="Calibri" panose="020F0502020204030204" pitchFamily="34" charset="0"/>
                <a:cs typeface="Times New Roman" panose="02020603050405020304" pitchFamily="18" charset="0"/>
              </a:rPr>
              <a:t>Resident (6)</a:t>
            </a:r>
            <a:r>
              <a:rPr lang="en-US" sz="1800" dirty="0">
                <a:latin typeface="Calibri" panose="020F0502020204030204" pitchFamily="34" charset="0"/>
                <a:ea typeface="Calibri" panose="020F0502020204030204" pitchFamily="34" charset="0"/>
                <a:cs typeface="Times New Roman" panose="02020603050405020304" pitchFamily="18" charset="0"/>
              </a:rPr>
              <a:t> 	% With …  age 85+, female sex, university education, dementia</a:t>
            </a:r>
          </a:p>
          <a:p>
            <a:pPr marL="457189" lvl="1" indent="0">
              <a:buNone/>
            </a:pPr>
            <a:r>
              <a:rPr lang="en-US" sz="1800" dirty="0">
                <a:latin typeface="Calibri" panose="020F0502020204030204" pitchFamily="34" charset="0"/>
                <a:ea typeface="Calibri" panose="020F0502020204030204" pitchFamily="34" charset="0"/>
                <a:cs typeface="Times New Roman" panose="02020603050405020304" pitchFamily="18" charset="0"/>
              </a:rPr>
              <a:t>		Mean … comorbidity score, ADL impairment score</a:t>
            </a:r>
          </a:p>
          <a:p>
            <a:pPr lvl="1"/>
            <a:r>
              <a:rPr lang="en-US" sz="1800" b="1" dirty="0">
                <a:latin typeface="Calibri" panose="020F0502020204030204" pitchFamily="34" charset="0"/>
                <a:ea typeface="Calibri" panose="020F0502020204030204" pitchFamily="34" charset="0"/>
                <a:cs typeface="Times New Roman" panose="02020603050405020304" pitchFamily="18" charset="0"/>
              </a:rPr>
              <a:t>Facility (4)</a:t>
            </a:r>
            <a:r>
              <a:rPr lang="en-US" sz="1800" dirty="0">
                <a:latin typeface="Calibri" panose="020F0502020204030204" pitchFamily="34" charset="0"/>
                <a:ea typeface="Calibri" panose="020F0502020204030204" pitchFamily="34" charset="0"/>
                <a:cs typeface="Times New Roman" panose="02020603050405020304" pitchFamily="18" charset="0"/>
              </a:rPr>
              <a:t>	Size, profit-status, crowding index, prior outbreak</a:t>
            </a:r>
          </a:p>
          <a:p>
            <a:pPr lvl="1"/>
            <a:r>
              <a:rPr lang="en-US" sz="1800" b="1" dirty="0">
                <a:latin typeface="Calibri" panose="020F0502020204030204" pitchFamily="34" charset="0"/>
                <a:ea typeface="Calibri" panose="020F0502020204030204" pitchFamily="34" charset="0"/>
                <a:cs typeface="Times New Roman" panose="02020603050405020304" pitchFamily="18" charset="0"/>
              </a:rPr>
              <a:t>Region (1)</a:t>
            </a:r>
            <a:r>
              <a:rPr lang="en-US" sz="1800" dirty="0">
                <a:latin typeface="Calibri" panose="020F0502020204030204" pitchFamily="34" charset="0"/>
                <a:ea typeface="Calibri" panose="020F0502020204030204" pitchFamily="34" charset="0"/>
                <a:cs typeface="Times New Roman" panose="02020603050405020304" pitchFamily="18" charset="0"/>
              </a:rPr>
              <a:t>	Community SARS-CoV-2 incidence in prior 2 weeks</a:t>
            </a:r>
          </a:p>
          <a:p>
            <a:r>
              <a:rPr lang="en-US" sz="2400" dirty="0">
                <a:latin typeface="Calibri" panose="020F0502020204030204" pitchFamily="34" charset="0"/>
                <a:ea typeface="Calibri" panose="020F0502020204030204" pitchFamily="34" charset="0"/>
                <a:cs typeface="Times New Roman" panose="02020603050405020304" pitchFamily="18" charset="0"/>
              </a:rPr>
              <a:t>Statistical Analysis</a:t>
            </a:r>
          </a:p>
          <a:p>
            <a:pPr lvl="1"/>
            <a:r>
              <a:rPr lang="en-US" sz="1900" dirty="0">
                <a:effectLst/>
                <a:latin typeface="Calibri" panose="020F0502020204030204" pitchFamily="34" charset="0"/>
                <a:ea typeface="Calibri" panose="020F0502020204030204" pitchFamily="34" charset="0"/>
                <a:cs typeface="Times New Roman" panose="02020603050405020304" pitchFamily="18" charset="0"/>
              </a:rPr>
              <a:t>Logistic regression (clustering accounted for with random intercepts)</a:t>
            </a:r>
          </a:p>
          <a:p>
            <a:pPr lvl="1"/>
            <a:r>
              <a:rPr lang="en-US" sz="1900" dirty="0">
                <a:latin typeface="Calibri" panose="020F0502020204030204" pitchFamily="34" charset="0"/>
                <a:ea typeface="Calibri" panose="020F0502020204030204" pitchFamily="34" charset="0"/>
                <a:cs typeface="Times New Roman" panose="02020603050405020304" pitchFamily="18" charset="0"/>
              </a:rPr>
              <a:t>Unadjusted and adjusted</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3"/>
          <p:cNvSpPr>
            <a:spLocks noGrp="1"/>
          </p:cNvSpPr>
          <p:nvPr>
            <p:ph type="title"/>
          </p:nvPr>
        </p:nvSpPr>
        <p:spPr/>
        <p:txBody>
          <a:bodyPr>
            <a:normAutofit/>
          </a:bodyPr>
          <a:lstStyle/>
          <a:p>
            <a:r>
              <a:rPr lang="en-US" dirty="0"/>
              <a:t>Methods</a:t>
            </a:r>
            <a:endParaRPr lang="en-CA" dirty="0"/>
          </a:p>
        </p:txBody>
      </p:sp>
    </p:spTree>
    <p:extLst>
      <p:ext uri="{BB962C8B-B14F-4D97-AF65-F5344CB8AC3E}">
        <p14:creationId xmlns:p14="http://schemas.microsoft.com/office/powerpoint/2010/main" val="367017534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A4B58AB-099F-87CA-3E90-BC7281E0C5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41419" y="548680"/>
            <a:ext cx="7986027" cy="5245523"/>
          </a:xfrm>
          <a:prstGeom prst="rect">
            <a:avLst/>
          </a:prstGeom>
        </p:spPr>
      </p:pic>
      <p:sp>
        <p:nvSpPr>
          <p:cNvPr id="3" name="Rectangle 2">
            <a:extLst>
              <a:ext uri="{FF2B5EF4-FFF2-40B4-BE49-F238E27FC236}">
                <a16:creationId xmlns:a16="http://schemas.microsoft.com/office/drawing/2014/main" id="{5C22CF14-6EF1-0243-AC03-431403524738}"/>
              </a:ext>
            </a:extLst>
          </p:cNvPr>
          <p:cNvSpPr/>
          <p:nvPr/>
        </p:nvSpPr>
        <p:spPr>
          <a:xfrm>
            <a:off x="1341420" y="2878669"/>
            <a:ext cx="4077249" cy="334151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2131881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A4B58AB-099F-87CA-3E90-BC7281E0C5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41419" y="575733"/>
            <a:ext cx="7986027" cy="5245523"/>
          </a:xfrm>
          <a:prstGeom prst="rect">
            <a:avLst/>
          </a:prstGeom>
        </p:spPr>
      </p:pic>
    </p:spTree>
    <p:extLst>
      <p:ext uri="{BB962C8B-B14F-4D97-AF65-F5344CB8AC3E}">
        <p14:creationId xmlns:p14="http://schemas.microsoft.com/office/powerpoint/2010/main" val="89278220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BEB88E-7A48-4311-8253-79E1F5AA80A5}" type="slidenum">
              <a:rPr lang="en-US" smtClean="0"/>
              <a:pPr>
                <a:defRPr/>
              </a:pPr>
              <a:t>9</a:t>
            </a:fld>
            <a:endParaRPr lang="en-US" dirty="0"/>
          </a:p>
        </p:txBody>
      </p:sp>
      <p:graphicFrame>
        <p:nvGraphicFramePr>
          <p:cNvPr id="6" name="Table 5">
            <a:extLst>
              <a:ext uri="{FF2B5EF4-FFF2-40B4-BE49-F238E27FC236}">
                <a16:creationId xmlns:a16="http://schemas.microsoft.com/office/drawing/2014/main" id="{7D8786CA-DE2D-104A-26B9-E3EBE10870B2}"/>
              </a:ext>
            </a:extLst>
          </p:cNvPr>
          <p:cNvGraphicFramePr>
            <a:graphicFrameLocks noGrp="1"/>
          </p:cNvGraphicFramePr>
          <p:nvPr/>
        </p:nvGraphicFramePr>
        <p:xfrm>
          <a:off x="756355" y="136529"/>
          <a:ext cx="10679293" cy="6584956"/>
        </p:xfrm>
        <a:graphic>
          <a:graphicData uri="http://schemas.openxmlformats.org/drawingml/2006/table">
            <a:tbl>
              <a:tblPr firstRow="1" firstCol="1" bandRow="1">
                <a:tableStyleId>{5C22544A-7EE6-4342-B048-85BDC9FD1C3A}</a:tableStyleId>
              </a:tblPr>
              <a:tblGrid>
                <a:gridCol w="3657987">
                  <a:extLst>
                    <a:ext uri="{9D8B030D-6E8A-4147-A177-3AD203B41FA5}">
                      <a16:colId xmlns:a16="http://schemas.microsoft.com/office/drawing/2014/main" val="465973036"/>
                    </a:ext>
                  </a:extLst>
                </a:gridCol>
                <a:gridCol w="2054043">
                  <a:extLst>
                    <a:ext uri="{9D8B030D-6E8A-4147-A177-3AD203B41FA5}">
                      <a16:colId xmlns:a16="http://schemas.microsoft.com/office/drawing/2014/main" val="1417926575"/>
                    </a:ext>
                  </a:extLst>
                </a:gridCol>
                <a:gridCol w="2054043">
                  <a:extLst>
                    <a:ext uri="{9D8B030D-6E8A-4147-A177-3AD203B41FA5}">
                      <a16:colId xmlns:a16="http://schemas.microsoft.com/office/drawing/2014/main" val="1136022551"/>
                    </a:ext>
                  </a:extLst>
                </a:gridCol>
                <a:gridCol w="2055120">
                  <a:extLst>
                    <a:ext uri="{9D8B030D-6E8A-4147-A177-3AD203B41FA5}">
                      <a16:colId xmlns:a16="http://schemas.microsoft.com/office/drawing/2014/main" val="3044975626"/>
                    </a:ext>
                  </a:extLst>
                </a:gridCol>
                <a:gridCol w="858100">
                  <a:extLst>
                    <a:ext uri="{9D8B030D-6E8A-4147-A177-3AD203B41FA5}">
                      <a16:colId xmlns:a16="http://schemas.microsoft.com/office/drawing/2014/main" val="3046569438"/>
                    </a:ext>
                  </a:extLst>
                </a:gridCol>
              </a:tblGrid>
              <a:tr h="218495">
                <a:tc>
                  <a:txBody>
                    <a:bodyPr/>
                    <a:lstStyle/>
                    <a:p>
                      <a:pPr>
                        <a:lnSpc>
                          <a:spcPct val="107000"/>
                        </a:lnSpc>
                      </a:pPr>
                      <a:r>
                        <a:rPr lang="en-CA" sz="1400" dirty="0">
                          <a:effectLst/>
                        </a:rPr>
                        <a:t>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dirty="0">
                          <a:effectLst/>
                        </a:rPr>
                        <a:t>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gridSpan="2">
                  <a:txBody>
                    <a:bodyPr/>
                    <a:lstStyle/>
                    <a:p>
                      <a:pPr algn="ctr">
                        <a:lnSpc>
                          <a:spcPct val="107000"/>
                        </a:lnSpc>
                      </a:pPr>
                      <a:r>
                        <a:rPr lang="en-CA" sz="1400">
                          <a:effectLst/>
                        </a:rPr>
                        <a:t>Outbreak identification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hMerge="1">
                  <a:txBody>
                    <a:bodyPr/>
                    <a:lstStyle/>
                    <a:p>
                      <a:endParaRPr lang="en-US"/>
                    </a:p>
                  </a:txBody>
                  <a:tcPr/>
                </a:tc>
                <a:tc>
                  <a:txBody>
                    <a:bodyPr/>
                    <a:lstStyle/>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extLst>
                  <a:ext uri="{0D108BD9-81ED-4DB2-BD59-A6C34878D82A}">
                    <a16:rowId xmlns:a16="http://schemas.microsoft.com/office/drawing/2014/main" val="2441741246"/>
                  </a:ext>
                </a:extLst>
              </a:tr>
              <a:tr h="447025">
                <a:tc>
                  <a:txBody>
                    <a:bodyPr/>
                    <a:lstStyle/>
                    <a:p>
                      <a:pPr>
                        <a:lnSpc>
                          <a:spcPct val="107000"/>
                        </a:lnSpc>
                      </a:pPr>
                      <a:r>
                        <a:rPr lang="en-CA" sz="1400" dirty="0">
                          <a:effectLst/>
                        </a:rPr>
                        <a:t>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dirty="0">
                          <a:effectLst/>
                        </a:rPr>
                        <a:t>Overall</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Early (≤2 days of </a:t>
                      </a:r>
                    </a:p>
                    <a:p>
                      <a:pPr algn="ctr">
                        <a:lnSpc>
                          <a:spcPct val="107000"/>
                        </a:lnSpc>
                      </a:pPr>
                      <a:r>
                        <a:rPr lang="en-CA" sz="1400">
                          <a:effectLst/>
                        </a:rPr>
                        <a:t>infection pressure*)</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Late (≥3 days of </a:t>
                      </a:r>
                    </a:p>
                    <a:p>
                      <a:pPr algn="ctr">
                        <a:lnSpc>
                          <a:spcPct val="107000"/>
                        </a:lnSpc>
                      </a:pPr>
                      <a:r>
                        <a:rPr lang="en-CA" sz="1400">
                          <a:effectLst/>
                        </a:rPr>
                        <a:t>infection pressure*)</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nSpc>
                          <a:spcPct val="107000"/>
                        </a:lnSpc>
                      </a:pPr>
                      <a:r>
                        <a:rPr lang="en-CA" sz="1400">
                          <a:effectLst/>
                        </a:rPr>
                        <a:t> </a:t>
                      </a:r>
                    </a:p>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extLst>
                  <a:ext uri="{0D108BD9-81ED-4DB2-BD59-A6C34878D82A}">
                    <a16:rowId xmlns:a16="http://schemas.microsoft.com/office/drawing/2014/main" val="329470764"/>
                  </a:ext>
                </a:extLst>
              </a:tr>
              <a:tr h="447025">
                <a:tc>
                  <a:txBody>
                    <a:bodyPr/>
                    <a:lstStyle/>
                    <a:p>
                      <a:pP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dirty="0">
                          <a:effectLst/>
                        </a:rPr>
                        <a:t>N (%) or </a:t>
                      </a:r>
                    </a:p>
                    <a:p>
                      <a:pPr algn="ctr">
                        <a:lnSpc>
                          <a:spcPct val="107000"/>
                        </a:lnSpc>
                      </a:pPr>
                      <a:r>
                        <a:rPr lang="en-CA" sz="1400" dirty="0">
                          <a:effectLst/>
                        </a:rPr>
                        <a:t>Mean (IDR)</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dirty="0">
                          <a:effectLst/>
                        </a:rPr>
                        <a:t>N (%) or </a:t>
                      </a:r>
                    </a:p>
                    <a:p>
                      <a:pPr algn="ctr">
                        <a:lnSpc>
                          <a:spcPct val="107000"/>
                        </a:lnSpc>
                      </a:pPr>
                      <a:r>
                        <a:rPr lang="en-CA" sz="1400" dirty="0">
                          <a:effectLst/>
                        </a:rPr>
                        <a:t>Mean (IDR)</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N (%) or </a:t>
                      </a:r>
                    </a:p>
                    <a:p>
                      <a:pPr algn="ctr">
                        <a:lnSpc>
                          <a:spcPct val="107000"/>
                        </a:lnSpc>
                      </a:pPr>
                      <a:r>
                        <a:rPr lang="en-CA" sz="1400">
                          <a:effectLst/>
                        </a:rPr>
                        <a:t>Mean (IDR)</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p</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ctr"/>
                </a:tc>
                <a:extLst>
                  <a:ext uri="{0D108BD9-81ED-4DB2-BD59-A6C34878D82A}">
                    <a16:rowId xmlns:a16="http://schemas.microsoft.com/office/drawing/2014/main" val="2387839804"/>
                  </a:ext>
                </a:extLst>
              </a:tr>
              <a:tr h="218495">
                <a:tc>
                  <a:txBody>
                    <a:bodyPr/>
                    <a:lstStyle/>
                    <a:p>
                      <a:pP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N=632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N=402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N=230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ctr"/>
                </a:tc>
                <a:extLst>
                  <a:ext uri="{0D108BD9-81ED-4DB2-BD59-A6C34878D82A}">
                    <a16:rowId xmlns:a16="http://schemas.microsoft.com/office/drawing/2014/main" val="2641013971"/>
                  </a:ext>
                </a:extLst>
              </a:tr>
              <a:tr h="218495">
                <a:tc>
                  <a:txBody>
                    <a:bodyPr/>
                    <a:lstStyle/>
                    <a:p>
                      <a:pPr>
                        <a:lnSpc>
                          <a:spcPct val="107000"/>
                        </a:lnSpc>
                      </a:pPr>
                      <a:r>
                        <a:rPr lang="en-CA" sz="1400">
                          <a:effectLst/>
                        </a:rPr>
                        <a:t>Resident characteristics</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tc>
                  <a:txBody>
                    <a:bodyPr/>
                    <a:lstStyle/>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dirty="0">
                          <a:effectLst/>
                        </a:rPr>
                        <a:t>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extLst>
                  <a:ext uri="{0D108BD9-81ED-4DB2-BD59-A6C34878D82A}">
                    <a16:rowId xmlns:a16="http://schemas.microsoft.com/office/drawing/2014/main" val="1949868650"/>
                  </a:ext>
                </a:extLst>
              </a:tr>
              <a:tr h="218495">
                <a:tc>
                  <a:txBody>
                    <a:bodyPr/>
                    <a:lstStyle/>
                    <a:p>
                      <a:pPr>
                        <a:lnSpc>
                          <a:spcPct val="107000"/>
                        </a:lnSpc>
                      </a:pPr>
                      <a:r>
                        <a:rPr lang="en-CA" sz="1400" dirty="0">
                          <a:effectLst/>
                        </a:rPr>
                        <a:t>  Age ≥ 85</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tc>
                  <a:txBody>
                    <a:bodyPr/>
                    <a:lstStyle/>
                    <a:p>
                      <a:pPr algn="ctr">
                        <a:lnSpc>
                          <a:spcPct val="107000"/>
                        </a:lnSpc>
                      </a:pPr>
                      <a:r>
                        <a:rPr lang="en-CA" sz="1400">
                          <a:effectLst/>
                        </a:rPr>
                        <a:t>51.2 (35.8 ,64.3)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dirty="0">
                          <a:effectLst/>
                        </a:rPr>
                        <a:t>50.9 (35.3 ,64.3)</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51.9 (37.5 ,65.1)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0.29</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extLst>
                  <a:ext uri="{0D108BD9-81ED-4DB2-BD59-A6C34878D82A}">
                    <a16:rowId xmlns:a16="http://schemas.microsoft.com/office/drawing/2014/main" val="2941593348"/>
                  </a:ext>
                </a:extLst>
              </a:tr>
              <a:tr h="218495">
                <a:tc>
                  <a:txBody>
                    <a:bodyPr/>
                    <a:lstStyle/>
                    <a:p>
                      <a:pPr>
                        <a:lnSpc>
                          <a:spcPct val="107000"/>
                        </a:lnSpc>
                      </a:pPr>
                      <a:r>
                        <a:rPr lang="en-CA" sz="1400" dirty="0">
                          <a:effectLst/>
                        </a:rPr>
                        <a:t>  Female</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tc>
                  <a:txBody>
                    <a:bodyPr/>
                    <a:lstStyle/>
                    <a:p>
                      <a:pPr algn="ctr">
                        <a:lnSpc>
                          <a:spcPct val="107000"/>
                        </a:lnSpc>
                      </a:pPr>
                      <a:r>
                        <a:rPr lang="en-CA" sz="1400">
                          <a:effectLst/>
                        </a:rPr>
                        <a:t>68.5 (58.1 ,77.1)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68.3 (58.2 ,77.0)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69.0 (58.0 ,77.3)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0.27</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extLst>
                  <a:ext uri="{0D108BD9-81ED-4DB2-BD59-A6C34878D82A}">
                    <a16:rowId xmlns:a16="http://schemas.microsoft.com/office/drawing/2014/main" val="1071453179"/>
                  </a:ext>
                </a:extLst>
              </a:tr>
              <a:tr h="218495">
                <a:tc>
                  <a:txBody>
                    <a:bodyPr/>
                    <a:lstStyle/>
                    <a:p>
                      <a:pPr>
                        <a:lnSpc>
                          <a:spcPct val="107000"/>
                        </a:lnSpc>
                      </a:pPr>
                      <a:r>
                        <a:rPr lang="en-CA" sz="1400">
                          <a:effectLst/>
                        </a:rPr>
                        <a:t>  University education</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tc>
                  <a:txBody>
                    <a:bodyPr/>
                    <a:lstStyle/>
                    <a:p>
                      <a:pPr algn="ctr">
                        <a:lnSpc>
                          <a:spcPct val="107000"/>
                        </a:lnSpc>
                      </a:pPr>
                      <a:r>
                        <a:rPr lang="en-CA" sz="1400">
                          <a:effectLst/>
                        </a:rPr>
                        <a:t>7.2 (1.3 ,14.8)</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dirty="0">
                          <a:effectLst/>
                        </a:rPr>
                        <a:t>7.2 (1.3 ,14.9)</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7.2 (1.4 ,14.5)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0.96</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extLst>
                  <a:ext uri="{0D108BD9-81ED-4DB2-BD59-A6C34878D82A}">
                    <a16:rowId xmlns:a16="http://schemas.microsoft.com/office/drawing/2014/main" val="636122960"/>
                  </a:ext>
                </a:extLst>
              </a:tr>
              <a:tr h="218495">
                <a:tc>
                  <a:txBody>
                    <a:bodyPr/>
                    <a:lstStyle/>
                    <a:p>
                      <a:pPr>
                        <a:lnSpc>
                          <a:spcPct val="107000"/>
                        </a:lnSpc>
                      </a:pPr>
                      <a:r>
                        <a:rPr lang="en-CA" sz="1400">
                          <a:effectLst/>
                        </a:rPr>
                        <a:t>  Dementia</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tc>
                  <a:txBody>
                    <a:bodyPr/>
                    <a:lstStyle/>
                    <a:p>
                      <a:pPr algn="ctr">
                        <a:lnSpc>
                          <a:spcPct val="107000"/>
                        </a:lnSpc>
                      </a:pPr>
                      <a:r>
                        <a:rPr lang="en-CA" sz="1400">
                          <a:effectLst/>
                        </a:rPr>
                        <a:t>59.8 (45.8 ,72.6)</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60.3 (46.5 ,73.3)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58.9 (45.0 ,71.4)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0.12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extLst>
                  <a:ext uri="{0D108BD9-81ED-4DB2-BD59-A6C34878D82A}">
                    <a16:rowId xmlns:a16="http://schemas.microsoft.com/office/drawing/2014/main" val="1138040370"/>
                  </a:ext>
                </a:extLst>
              </a:tr>
              <a:tr h="218495">
                <a:tc>
                  <a:txBody>
                    <a:bodyPr/>
                    <a:lstStyle/>
                    <a:p>
                      <a:pPr>
                        <a:lnSpc>
                          <a:spcPct val="107000"/>
                        </a:lnSpc>
                      </a:pPr>
                      <a:r>
                        <a:rPr lang="en-CA" sz="1400">
                          <a:effectLst/>
                        </a:rPr>
                        <a:t>  Comorbidities, mean**</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0.41 (0.31 ,0.52)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dirty="0">
                          <a:effectLst/>
                        </a:rPr>
                        <a:t>0.41 (0.31 ,0.51)</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0.41 (0.30 ,0.53)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0.78</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extLst>
                  <a:ext uri="{0D108BD9-81ED-4DB2-BD59-A6C34878D82A}">
                    <a16:rowId xmlns:a16="http://schemas.microsoft.com/office/drawing/2014/main" val="1096167669"/>
                  </a:ext>
                </a:extLst>
              </a:tr>
              <a:tr h="218495">
                <a:tc>
                  <a:txBody>
                    <a:bodyPr/>
                    <a:lstStyle/>
                    <a:p>
                      <a:pPr>
                        <a:lnSpc>
                          <a:spcPct val="107000"/>
                        </a:lnSpc>
                      </a:pPr>
                      <a:r>
                        <a:rPr lang="en-CA" sz="1400">
                          <a:effectLst/>
                        </a:rPr>
                        <a:t>  ADL impairment scale</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3.93 (3.50 ,4.33)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3.92 (3.51 ,4.33)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3.95 (3.50 ,4.36)</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0.28</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extLst>
                  <a:ext uri="{0D108BD9-81ED-4DB2-BD59-A6C34878D82A}">
                    <a16:rowId xmlns:a16="http://schemas.microsoft.com/office/drawing/2014/main" val="1314845978"/>
                  </a:ext>
                </a:extLst>
              </a:tr>
              <a:tr h="218495">
                <a:tc>
                  <a:txBody>
                    <a:bodyPr/>
                    <a:lstStyle/>
                    <a:p>
                      <a:pPr>
                        <a:lnSpc>
                          <a:spcPct val="107000"/>
                        </a:lnSpc>
                      </a:pPr>
                      <a:r>
                        <a:rPr lang="en-CA" sz="1400">
                          <a:effectLst/>
                        </a:rPr>
                        <a:t>Home characteristics</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dirty="0">
                          <a:effectLst/>
                        </a:rPr>
                        <a:t>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extLst>
                  <a:ext uri="{0D108BD9-81ED-4DB2-BD59-A6C34878D82A}">
                    <a16:rowId xmlns:a16="http://schemas.microsoft.com/office/drawing/2014/main" val="2345616627"/>
                  </a:ext>
                </a:extLst>
              </a:tr>
              <a:tr h="218495">
                <a:tc>
                  <a:txBody>
                    <a:bodyPr/>
                    <a:lstStyle/>
                    <a:p>
                      <a:pPr>
                        <a:lnSpc>
                          <a:spcPct val="107000"/>
                        </a:lnSpc>
                      </a:pPr>
                      <a:r>
                        <a:rPr lang="en-CA" sz="1400">
                          <a:effectLst/>
                        </a:rPr>
                        <a:t>  Number of beds</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166 (68, 254)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163 (71, 252)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172 (66, 262)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0.76</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extLst>
                  <a:ext uri="{0D108BD9-81ED-4DB2-BD59-A6C34878D82A}">
                    <a16:rowId xmlns:a16="http://schemas.microsoft.com/office/drawing/2014/main" val="1516162352"/>
                  </a:ext>
                </a:extLst>
              </a:tr>
              <a:tr h="218495">
                <a:tc>
                  <a:txBody>
                    <a:bodyPr/>
                    <a:lstStyle/>
                    <a:p>
                      <a:pPr>
                        <a:lnSpc>
                          <a:spcPct val="107000"/>
                        </a:lnSpc>
                      </a:pPr>
                      <a:r>
                        <a:rPr lang="en-CA" sz="1400">
                          <a:effectLst/>
                        </a:rPr>
                        <a:t>  Crowding index &gt; 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263 (41.6)</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161 (40.0)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dirty="0">
                          <a:effectLst/>
                        </a:rPr>
                        <a:t>102 (44.3)</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0.29</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extLst>
                  <a:ext uri="{0D108BD9-81ED-4DB2-BD59-A6C34878D82A}">
                    <a16:rowId xmlns:a16="http://schemas.microsoft.com/office/drawing/2014/main" val="3079309663"/>
                  </a:ext>
                </a:extLst>
              </a:tr>
              <a:tr h="218495">
                <a:tc>
                  <a:txBody>
                    <a:bodyPr/>
                    <a:lstStyle/>
                    <a:p>
                      <a:pPr>
                        <a:lnSpc>
                          <a:spcPct val="107000"/>
                        </a:lnSpc>
                      </a:pPr>
                      <a:r>
                        <a:rPr lang="en-CA" sz="1400">
                          <a:effectLst/>
                        </a:rPr>
                        <a:t>  Profit-status</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extLst>
                  <a:ext uri="{0D108BD9-81ED-4DB2-BD59-A6C34878D82A}">
                    <a16:rowId xmlns:a16="http://schemas.microsoft.com/office/drawing/2014/main" val="1607373798"/>
                  </a:ext>
                </a:extLst>
              </a:tr>
              <a:tr h="218495">
                <a:tc>
                  <a:txBody>
                    <a:bodyPr/>
                    <a:lstStyle/>
                    <a:p>
                      <a:pPr>
                        <a:lnSpc>
                          <a:spcPct val="107000"/>
                        </a:lnSpc>
                      </a:pPr>
                      <a:r>
                        <a:rPr lang="en-CA" sz="1400">
                          <a:effectLst/>
                        </a:rPr>
                        <a:t>    Municipal</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361 (57.1)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235 (58.5)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dirty="0">
                          <a:effectLst/>
                        </a:rPr>
                        <a:t>126 (54.8)</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extLst>
                  <a:ext uri="{0D108BD9-81ED-4DB2-BD59-A6C34878D82A}">
                    <a16:rowId xmlns:a16="http://schemas.microsoft.com/office/drawing/2014/main" val="3724330567"/>
                  </a:ext>
                </a:extLst>
              </a:tr>
              <a:tr h="218495">
                <a:tc>
                  <a:txBody>
                    <a:bodyPr/>
                    <a:lstStyle/>
                    <a:p>
                      <a:pPr>
                        <a:lnSpc>
                          <a:spcPct val="107000"/>
                        </a:lnSpc>
                      </a:pPr>
                      <a:r>
                        <a:rPr lang="en-CA" sz="1400">
                          <a:effectLst/>
                        </a:rPr>
                        <a:t>    Private for-profit</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170 (26.9)</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100 (24.9)</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70 (30.4)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0.09</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extLst>
                  <a:ext uri="{0D108BD9-81ED-4DB2-BD59-A6C34878D82A}">
                    <a16:rowId xmlns:a16="http://schemas.microsoft.com/office/drawing/2014/main" val="3369233133"/>
                  </a:ext>
                </a:extLst>
              </a:tr>
              <a:tr h="218495">
                <a:tc>
                  <a:txBody>
                    <a:bodyPr/>
                    <a:lstStyle/>
                    <a:p>
                      <a:pPr>
                        <a:lnSpc>
                          <a:spcPct val="107000"/>
                        </a:lnSpc>
                      </a:pPr>
                      <a:r>
                        <a:rPr lang="en-CA" sz="1400">
                          <a:effectLst/>
                        </a:rPr>
                        <a:t>    Private non-profit</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101 (16.0)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67 (16.7)</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dirty="0">
                          <a:effectLst/>
                        </a:rPr>
                        <a:t>34 (14.8)</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extLst>
                  <a:ext uri="{0D108BD9-81ED-4DB2-BD59-A6C34878D82A}">
                    <a16:rowId xmlns:a16="http://schemas.microsoft.com/office/drawing/2014/main" val="2866827172"/>
                  </a:ext>
                </a:extLst>
              </a:tr>
              <a:tr h="218495">
                <a:tc>
                  <a:txBody>
                    <a:bodyPr/>
                    <a:lstStyle/>
                    <a:p>
                      <a:pPr>
                        <a:lnSpc>
                          <a:spcPct val="107000"/>
                        </a:lnSpc>
                      </a:pPr>
                      <a:r>
                        <a:rPr lang="en-CA" sz="1400" dirty="0">
                          <a:effectLst/>
                        </a:rPr>
                        <a:t>   Prior outbreaks</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dirty="0">
                          <a:effectLst/>
                        </a:rPr>
                        <a:t>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extLst>
                  <a:ext uri="{0D108BD9-81ED-4DB2-BD59-A6C34878D82A}">
                    <a16:rowId xmlns:a16="http://schemas.microsoft.com/office/drawing/2014/main" val="119901476"/>
                  </a:ext>
                </a:extLst>
              </a:tr>
              <a:tr h="218495">
                <a:tc>
                  <a:txBody>
                    <a:bodyPr/>
                    <a:lstStyle/>
                    <a:p>
                      <a:pPr>
                        <a:lnSpc>
                          <a:spcPct val="107000"/>
                        </a:lnSpc>
                      </a:pPr>
                      <a:r>
                        <a:rPr lang="en-CA" sz="1400" dirty="0">
                          <a:effectLst/>
                        </a:rPr>
                        <a:t>     0</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349 (55.2)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204 (50.7)</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dirty="0">
                          <a:effectLst/>
                        </a:rPr>
                        <a:t>145 (63.0)</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extLst>
                  <a:ext uri="{0D108BD9-81ED-4DB2-BD59-A6C34878D82A}">
                    <a16:rowId xmlns:a16="http://schemas.microsoft.com/office/drawing/2014/main" val="645913457"/>
                  </a:ext>
                </a:extLst>
              </a:tr>
              <a:tr h="218495">
                <a:tc>
                  <a:txBody>
                    <a:bodyPr/>
                    <a:lstStyle/>
                    <a:p>
                      <a:pPr>
                        <a:lnSpc>
                          <a:spcPct val="107000"/>
                        </a:lnSpc>
                      </a:pPr>
                      <a:r>
                        <a:rPr lang="en-CA" sz="1400">
                          <a:effectLst/>
                        </a:rPr>
                        <a:t>     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183 (29.0)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127 (31.6)</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dirty="0">
                          <a:effectLst/>
                        </a:rPr>
                        <a:t>56 (24.3)</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0.09</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extLst>
                  <a:ext uri="{0D108BD9-81ED-4DB2-BD59-A6C34878D82A}">
                    <a16:rowId xmlns:a16="http://schemas.microsoft.com/office/drawing/2014/main" val="3275930632"/>
                  </a:ext>
                </a:extLst>
              </a:tr>
              <a:tr h="218415">
                <a:tc>
                  <a:txBody>
                    <a:bodyPr/>
                    <a:lstStyle/>
                    <a:p>
                      <a:pPr>
                        <a:lnSpc>
                          <a:spcPct val="107000"/>
                        </a:lnSpc>
                      </a:pPr>
                      <a:r>
                        <a:rPr lang="en-CA" sz="1400">
                          <a:effectLst/>
                        </a:rPr>
                        <a:t>     </a:t>
                      </a:r>
                      <a:r>
                        <a:rPr lang="en-CA" sz="1400">
                          <a:effectLst/>
                          <a:sym typeface="Symbol" pitchFamily="2" charset="2"/>
                        </a:rPr>
                        <a:t></a:t>
                      </a:r>
                      <a:r>
                        <a:rPr lang="en-CA" sz="1400">
                          <a:effectLst/>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100 (15.8)</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71 (17.7)</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dirty="0">
                          <a:effectLst/>
                        </a:rPr>
                        <a:t>29 (12.6)</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extLst>
                  <a:ext uri="{0D108BD9-81ED-4DB2-BD59-A6C34878D82A}">
                    <a16:rowId xmlns:a16="http://schemas.microsoft.com/office/drawing/2014/main" val="1321367397"/>
                  </a:ext>
                </a:extLst>
              </a:tr>
              <a:tr h="218495">
                <a:tc>
                  <a:txBody>
                    <a:bodyPr/>
                    <a:lstStyle/>
                    <a:p>
                      <a:pPr>
                        <a:lnSpc>
                          <a:spcPct val="107000"/>
                        </a:lnSpc>
                      </a:pPr>
                      <a:r>
                        <a:rPr lang="en-CA" sz="1400">
                          <a:effectLst/>
                        </a:rPr>
                        <a:t>  Outbreak identification date</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extLst>
                  <a:ext uri="{0D108BD9-81ED-4DB2-BD59-A6C34878D82A}">
                    <a16:rowId xmlns:a16="http://schemas.microsoft.com/office/drawing/2014/main" val="1371115871"/>
                  </a:ext>
                </a:extLst>
              </a:tr>
              <a:tr h="218495">
                <a:tc>
                  <a:txBody>
                    <a:bodyPr/>
                    <a:lstStyle/>
                    <a:p>
                      <a:pPr>
                        <a:lnSpc>
                          <a:spcPct val="107000"/>
                        </a:lnSpc>
                      </a:pPr>
                      <a:r>
                        <a:rPr lang="en-CA" sz="1400" dirty="0">
                          <a:effectLst/>
                        </a:rPr>
                        <a:t>      Wave 1 (Mar 1, 2020 – Aug 31, 2020)</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412 (65.2)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dirty="0">
                          <a:effectLst/>
                        </a:rPr>
                        <a:t>241 (60.0)</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dirty="0">
                          <a:effectLst/>
                        </a:rPr>
                        <a:t>171 (74.3)</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0.001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extLst>
                  <a:ext uri="{0D108BD9-81ED-4DB2-BD59-A6C34878D82A}">
                    <a16:rowId xmlns:a16="http://schemas.microsoft.com/office/drawing/2014/main" val="492525336"/>
                  </a:ext>
                </a:extLst>
              </a:tr>
              <a:tr h="218495">
                <a:tc>
                  <a:txBody>
                    <a:bodyPr/>
                    <a:lstStyle/>
                    <a:p>
                      <a:pPr>
                        <a:lnSpc>
                          <a:spcPct val="107000"/>
                        </a:lnSpc>
                      </a:pPr>
                      <a:r>
                        <a:rPr lang="en-CA" sz="1400" dirty="0">
                          <a:effectLst/>
                        </a:rPr>
                        <a:t>      Wave 2 (Sep 1, 2020 – Nov 14, 2020)</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220 (34.8)</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dirty="0">
                          <a:effectLst/>
                        </a:rPr>
                        <a:t>161 (40.0)</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dirty="0">
                          <a:effectLst/>
                        </a:rPr>
                        <a:t>59 (25.7)</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extLst>
                  <a:ext uri="{0D108BD9-81ED-4DB2-BD59-A6C34878D82A}">
                    <a16:rowId xmlns:a16="http://schemas.microsoft.com/office/drawing/2014/main" val="261643585"/>
                  </a:ext>
                </a:extLst>
              </a:tr>
              <a:tr h="218495">
                <a:tc>
                  <a:txBody>
                    <a:bodyPr/>
                    <a:lstStyle/>
                    <a:p>
                      <a:pPr>
                        <a:lnSpc>
                          <a:spcPct val="107000"/>
                        </a:lnSpc>
                      </a:pPr>
                      <a:r>
                        <a:rPr lang="en-CA" sz="1400" dirty="0">
                          <a:effectLst/>
                        </a:rPr>
                        <a:t>Region characteristics</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dirty="0">
                          <a:effectLst/>
                        </a:rPr>
                        <a:t>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dirty="0">
                          <a:effectLst/>
                        </a:rPr>
                        <a:t>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tc>
                <a:extLst>
                  <a:ext uri="{0D108BD9-81ED-4DB2-BD59-A6C34878D82A}">
                    <a16:rowId xmlns:a16="http://schemas.microsoft.com/office/drawing/2014/main" val="221751044"/>
                  </a:ext>
                </a:extLst>
              </a:tr>
              <a:tr h="447106">
                <a:tc>
                  <a:txBody>
                    <a:bodyPr/>
                    <a:lstStyle/>
                    <a:p>
                      <a:pPr>
                        <a:lnSpc>
                          <a:spcPct val="107000"/>
                        </a:lnSpc>
                      </a:pPr>
                      <a:r>
                        <a:rPr lang="en-CA" sz="1400" dirty="0">
                          <a:effectLst/>
                        </a:rPr>
                        <a:t>  COVID-19 incidence on week of outbreak identification  (cases per 100,000)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b"/>
                </a:tc>
                <a:tc>
                  <a:txBody>
                    <a:bodyPr/>
                    <a:lstStyle/>
                    <a:p>
                      <a:pPr algn="ctr">
                        <a:lnSpc>
                          <a:spcPct val="107000"/>
                        </a:lnSpc>
                      </a:pPr>
                      <a:r>
                        <a:rPr lang="en-CA" sz="1400">
                          <a:effectLst/>
                        </a:rPr>
                        <a:t>97.8 (16.6 ,232.9)</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ctr"/>
                </a:tc>
                <a:tc>
                  <a:txBody>
                    <a:bodyPr/>
                    <a:lstStyle/>
                    <a:p>
                      <a:pPr algn="ctr">
                        <a:lnSpc>
                          <a:spcPct val="107000"/>
                        </a:lnSpc>
                      </a:pPr>
                      <a:r>
                        <a:rPr lang="en-CA" sz="1400" dirty="0">
                          <a:effectLst/>
                        </a:rPr>
                        <a:t>103.2 (18.2 ,232.9)</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ctr"/>
                </a:tc>
                <a:tc>
                  <a:txBody>
                    <a:bodyPr/>
                    <a:lstStyle/>
                    <a:p>
                      <a:pPr algn="ctr">
                        <a:lnSpc>
                          <a:spcPct val="107000"/>
                        </a:lnSpc>
                      </a:pPr>
                      <a:r>
                        <a:rPr lang="en-CA" sz="1400" dirty="0">
                          <a:effectLst/>
                        </a:rPr>
                        <a:t>88.4 (15.3 ,236.7)</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ctr"/>
                </a:tc>
                <a:tc>
                  <a:txBody>
                    <a:bodyPr/>
                    <a:lstStyle/>
                    <a:p>
                      <a:pPr algn="ctr">
                        <a:lnSpc>
                          <a:spcPct val="107000"/>
                        </a:lnSpc>
                      </a:pPr>
                      <a:r>
                        <a:rPr lang="en-CA" sz="1400" dirty="0">
                          <a:effectLst/>
                        </a:rPr>
                        <a:t>0.16</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59" marR="47759" marT="0" marB="0" anchor="ctr"/>
                </a:tc>
                <a:extLst>
                  <a:ext uri="{0D108BD9-81ED-4DB2-BD59-A6C34878D82A}">
                    <a16:rowId xmlns:a16="http://schemas.microsoft.com/office/drawing/2014/main" val="1595900844"/>
                  </a:ext>
                </a:extLst>
              </a:tr>
            </a:tbl>
          </a:graphicData>
        </a:graphic>
      </p:graphicFrame>
    </p:spTree>
    <p:extLst>
      <p:ext uri="{BB962C8B-B14F-4D97-AF65-F5344CB8AC3E}">
        <p14:creationId xmlns:p14="http://schemas.microsoft.com/office/powerpoint/2010/main" val="3950044203"/>
      </p:ext>
    </p:extLst>
  </p:cSld>
  <p:clrMapOvr>
    <a:masterClrMapping/>
  </p:clrMapOvr>
</p:sld>
</file>

<file path=ppt/theme/theme1.xml><?xml version="1.0" encoding="utf-8"?>
<a:theme xmlns:a="http://schemas.openxmlformats.org/drawingml/2006/main" name="PowerPointTemplate">
  <a:themeElements>
    <a:clrScheme name="PHO Colours">
      <a:dk1>
        <a:sysClr val="windowText" lastClr="000000"/>
      </a:dk1>
      <a:lt1>
        <a:sysClr val="window" lastClr="FFFFFF"/>
      </a:lt1>
      <a:dk2>
        <a:srgbClr val="1F497D"/>
      </a:dk2>
      <a:lt2>
        <a:srgbClr val="EEECE1"/>
      </a:lt2>
      <a:accent1>
        <a:srgbClr val="3D8704"/>
      </a:accent1>
      <a:accent2>
        <a:srgbClr val="0F80A7"/>
      </a:accent2>
      <a:accent3>
        <a:srgbClr val="008184"/>
      </a:accent3>
      <a:accent4>
        <a:srgbClr val="693A77"/>
      </a:accent4>
      <a:accent5>
        <a:srgbClr val="FCB130"/>
      </a:accent5>
      <a:accent6>
        <a:srgbClr val="8AD4DF"/>
      </a:accent6>
      <a:hlink>
        <a:srgbClr val="68696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VIC_v1" id="{C017E4A1-340B-A14E-8C44-4B232065BB53}" vid="{AD0CC812-DC90-AA42-9476-5B9B1B6AAF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FCFE671776E54096FFD00A1F82224E" ma:contentTypeVersion="9" ma:contentTypeDescription="Create a new document." ma:contentTypeScope="" ma:versionID="9a0bf0689417bba6a4f64c0828bbe6a6">
  <xsd:schema xmlns:xsd="http://www.w3.org/2001/XMLSchema" xmlns:xs="http://www.w3.org/2001/XMLSchema" xmlns:p="http://schemas.microsoft.com/office/2006/metadata/properties" xmlns:ns2="42471fc0-ba5e-41da-9dc7-bbe1d365d5ff" targetNamespace="http://schemas.microsoft.com/office/2006/metadata/properties" ma:root="true" ma:fieldsID="c36c58c4f20a0e17fa3e34a7f1024318" ns2:_="">
    <xsd:import namespace="42471fc0-ba5e-41da-9dc7-bbe1d365d5ff"/>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471fc0-ba5e-41da-9dc7-bbe1d365d5ff"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42471fc0-ba5e-41da-9dc7-bbe1d365d5ff">E7YEJEDTSY7N-120-1176</_dlc_DocId>
    <_dlc_DocIdUrl xmlns="42471fc0-ba5e-41da-9dc7-bbe1d365d5ff">
      <Url>https://intra.phoconnect.oahpp.ca/sites/CommTeamSite/_layouts/15/DocIdRedir.aspx?ID=E7YEJEDTSY7N-120-1176</Url>
      <Description>E7YEJEDTSY7N-120-1176</Description>
    </_dlc_DocIdUrl>
  </documentManagement>
</p:properties>
</file>

<file path=customXml/itemProps1.xml><?xml version="1.0" encoding="utf-8"?>
<ds:datastoreItem xmlns:ds="http://schemas.openxmlformats.org/officeDocument/2006/customXml" ds:itemID="{BD9E5FAF-BE3E-470F-B79B-185CEA0800C6}">
  <ds:schemaRefs>
    <ds:schemaRef ds:uri="http://schemas.microsoft.com/sharepoint/v3/contenttype/forms"/>
  </ds:schemaRefs>
</ds:datastoreItem>
</file>

<file path=customXml/itemProps2.xml><?xml version="1.0" encoding="utf-8"?>
<ds:datastoreItem xmlns:ds="http://schemas.openxmlformats.org/officeDocument/2006/customXml" ds:itemID="{96E20DCC-80CF-403C-9C86-D9E63578FC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471fc0-ba5e-41da-9dc7-bbe1d365d5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CD8A04-BD66-42B1-ACFB-6421ED400A04}">
  <ds:schemaRefs>
    <ds:schemaRef ds:uri="http://schemas.microsoft.com/sharepoint/events"/>
  </ds:schemaRefs>
</ds:datastoreItem>
</file>

<file path=customXml/itemProps4.xml><?xml version="1.0" encoding="utf-8"?>
<ds:datastoreItem xmlns:ds="http://schemas.openxmlformats.org/officeDocument/2006/customXml" ds:itemID="{FCE9BD0C-90B9-45C8-8071-184393670EAC}">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42471fc0-ba5e-41da-9dc7-bbe1d365d5ff"/>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1779</Words>
  <Application>Microsoft Macintosh PowerPoint</Application>
  <PresentationFormat>Widescreen</PresentationFormat>
  <Paragraphs>430</Paragraphs>
  <Slides>18</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Symbol</vt:lpstr>
      <vt:lpstr>PowerPointTemplate</vt:lpstr>
      <vt:lpstr>PowerPoint Presentation</vt:lpstr>
      <vt:lpstr>Background</vt:lpstr>
      <vt:lpstr>Background</vt:lpstr>
      <vt:lpstr>Background</vt:lpstr>
      <vt:lpstr>Objective</vt:lpstr>
      <vt:lpstr>Methods</vt:lpstr>
      <vt:lpstr>PowerPoint Presentation</vt:lpstr>
      <vt:lpstr>PowerPoint Presentation</vt:lpstr>
      <vt:lpstr>PowerPoint Presentation</vt:lpstr>
      <vt:lpstr>PowerPoint Presentation</vt:lpstr>
      <vt:lpstr>PowerPoint Presentation</vt:lpstr>
      <vt:lpstr>Results</vt:lpstr>
      <vt:lpstr>Preventable cases and deaths</vt:lpstr>
      <vt:lpstr>Discussion</vt:lpstr>
      <vt:lpstr>Discussion</vt:lpstr>
      <vt:lpstr>Limitations / Strengths </vt:lpstr>
      <vt:lpstr>Future work</vt:lpstr>
      <vt:lpstr>Acknowledgements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Template</cp:keywords>
  <cp:lastModifiedBy/>
  <cp:revision>1</cp:revision>
  <dcterms:created xsi:type="dcterms:W3CDTF">2023-06-02T13:49:31Z</dcterms:created>
  <dcterms:modified xsi:type="dcterms:W3CDTF">2023-11-13T14:50:37Z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24000</vt:r8>
  </property>
  <property fmtid="{D5CDD505-2E9C-101B-9397-08002B2CF9AE}" pid="3" name="OAHPPLocation">
    <vt:lpwstr/>
  </property>
  <property fmtid="{D5CDD505-2E9C-101B-9397-08002B2CF9AE}" pid="4" name="LocationMM">
    <vt:lpwstr>422;#Head Office|b5e52ff0-5b56-42f2-ab6d-c6fb6d7ecf23</vt:lpwstr>
  </property>
  <property fmtid="{D5CDD505-2E9C-101B-9397-08002B2CF9AE}" pid="5" name="LocationMMTaxHTField0">
    <vt:lpwstr>Head Office|b5e52ff0-5b56-42f2-ab6d-c6fb6d7ecf23</vt:lpwstr>
  </property>
  <property fmtid="{D5CDD505-2E9C-101B-9397-08002B2CF9AE}" pid="6" name="ContentTypeId">
    <vt:lpwstr>0x010100E7FCFE671776E54096FFD00A1F82224E</vt:lpwstr>
  </property>
  <property fmtid="{D5CDD505-2E9C-101B-9397-08002B2CF9AE}" pid="7" name="ResourceCategory">
    <vt:lpwstr/>
  </property>
  <property fmtid="{D5CDD505-2E9C-101B-9397-08002B2CF9AE}" pid="8" name="PolicyIDMM">
    <vt:lpwstr/>
  </property>
  <property fmtid="{D5CDD505-2E9C-101B-9397-08002B2CF9AE}" pid="9" name="_dlc_DocIdItemGuid">
    <vt:lpwstr>f90130f9-a742-4a9f-9b6d-9a9934d75d74</vt:lpwstr>
  </property>
  <property fmtid="{D5CDD505-2E9C-101B-9397-08002B2CF9AE}" pid="10" name="xd_ProgID">
    <vt:lpwstr/>
  </property>
  <property fmtid="{D5CDD505-2E9C-101B-9397-08002B2CF9AE}" pid="11" name="_CopySource">
    <vt:lpwstr>https://goto.oahpp.ca/areas/communications/teamsite/Communications Resources/Templates/Templates/Templates in progress/Final templates/PowerPoint_Template.potx</vt:lpwstr>
  </property>
  <property fmtid="{D5CDD505-2E9C-101B-9397-08002B2CF9AE}" pid="12" name="TemplateUrl">
    <vt:lpwstr/>
  </property>
  <property fmtid="{D5CDD505-2E9C-101B-9397-08002B2CF9AE}" pid="13" name="IncidentType">
    <vt:lpwstr/>
  </property>
</Properties>
</file>